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46"/>
  </p:notesMasterIdLst>
  <p:handoutMasterIdLst>
    <p:handoutMasterId r:id="rId47"/>
  </p:handoutMasterIdLst>
  <p:sldIdLst>
    <p:sldId id="256" r:id="rId5"/>
    <p:sldId id="688" r:id="rId6"/>
    <p:sldId id="689" r:id="rId7"/>
    <p:sldId id="690" r:id="rId8"/>
    <p:sldId id="691" r:id="rId9"/>
    <p:sldId id="692" r:id="rId10"/>
    <p:sldId id="693" r:id="rId11"/>
    <p:sldId id="694" r:id="rId12"/>
    <p:sldId id="695" r:id="rId13"/>
    <p:sldId id="696" r:id="rId14"/>
    <p:sldId id="697" r:id="rId15"/>
    <p:sldId id="698" r:id="rId16"/>
    <p:sldId id="699" r:id="rId17"/>
    <p:sldId id="700" r:id="rId18"/>
    <p:sldId id="701" r:id="rId19"/>
    <p:sldId id="702" r:id="rId20"/>
    <p:sldId id="703" r:id="rId21"/>
    <p:sldId id="704" r:id="rId22"/>
    <p:sldId id="705" r:id="rId23"/>
    <p:sldId id="706" r:id="rId24"/>
    <p:sldId id="707" r:id="rId25"/>
    <p:sldId id="708" r:id="rId26"/>
    <p:sldId id="709" r:id="rId27"/>
    <p:sldId id="710" r:id="rId28"/>
    <p:sldId id="711"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Lst>
  <p:sldSz cx="9144000" cy="6858000" type="screen4x3"/>
  <p:notesSz cx="9928225" cy="6797675"/>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eroth" initials="E" lastIdx="3" clrIdx="0">
    <p:extLst>
      <p:ext uri="{19B8F6BF-5375-455C-9EA6-DF929625EA0E}">
        <p15:presenceInfo xmlns:p15="http://schemas.microsoft.com/office/powerpoint/2012/main" userId="Endero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9E8"/>
    <a:srgbClr val="B9CDE5"/>
    <a:srgbClr val="B2C2B7"/>
    <a:srgbClr val="FCF0E0"/>
    <a:srgbClr val="EBF4F9"/>
    <a:srgbClr val="ECF4F7"/>
    <a:srgbClr val="F9F9FD"/>
    <a:srgbClr val="FEF1E1"/>
    <a:srgbClr val="EDF4FA"/>
    <a:srgbClr val="F0F4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62" autoAdjust="0"/>
    <p:restoredTop sz="95141" autoAdjust="0"/>
  </p:normalViewPr>
  <p:slideViewPr>
    <p:cSldViewPr>
      <p:cViewPr varScale="1">
        <p:scale>
          <a:sx n="82" d="100"/>
          <a:sy n="82" d="100"/>
        </p:scale>
        <p:origin x="1380" y="96"/>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sorterViewPr>
    <p:cViewPr>
      <p:scale>
        <a:sx n="100" d="100"/>
        <a:sy n="100" d="100"/>
      </p:scale>
      <p:origin x="0" y="-77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29/11/2018</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11/29/2018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03396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284433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364071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416083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2119384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2379804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2619918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1334820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247379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546596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161880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35968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2000392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175601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1235017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777146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1422932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1809788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2883974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191117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3493439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347277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473897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30</a:t>
            </a:fld>
            <a:endParaRPr lang="en-GB" dirty="0"/>
          </a:p>
        </p:txBody>
      </p:sp>
    </p:spTree>
    <p:extLst>
      <p:ext uri="{BB962C8B-B14F-4D97-AF65-F5344CB8AC3E}">
        <p14:creationId xmlns:p14="http://schemas.microsoft.com/office/powerpoint/2010/main" val="3085677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31</a:t>
            </a:fld>
            <a:endParaRPr lang="en-GB" dirty="0"/>
          </a:p>
        </p:txBody>
      </p:sp>
    </p:spTree>
    <p:extLst>
      <p:ext uri="{BB962C8B-B14F-4D97-AF65-F5344CB8AC3E}">
        <p14:creationId xmlns:p14="http://schemas.microsoft.com/office/powerpoint/2010/main" val="2906117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32</a:t>
            </a:fld>
            <a:endParaRPr lang="en-GB" dirty="0"/>
          </a:p>
        </p:txBody>
      </p:sp>
    </p:spTree>
    <p:extLst>
      <p:ext uri="{BB962C8B-B14F-4D97-AF65-F5344CB8AC3E}">
        <p14:creationId xmlns:p14="http://schemas.microsoft.com/office/powerpoint/2010/main" val="3051870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33</a:t>
            </a:fld>
            <a:endParaRPr lang="en-GB" dirty="0"/>
          </a:p>
        </p:txBody>
      </p:sp>
    </p:spTree>
    <p:extLst>
      <p:ext uri="{BB962C8B-B14F-4D97-AF65-F5344CB8AC3E}">
        <p14:creationId xmlns:p14="http://schemas.microsoft.com/office/powerpoint/2010/main" val="1692195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34</a:t>
            </a:fld>
            <a:endParaRPr lang="en-GB" dirty="0"/>
          </a:p>
        </p:txBody>
      </p:sp>
    </p:spTree>
    <p:extLst>
      <p:ext uri="{BB962C8B-B14F-4D97-AF65-F5344CB8AC3E}">
        <p14:creationId xmlns:p14="http://schemas.microsoft.com/office/powerpoint/2010/main" val="4244701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35</a:t>
            </a:fld>
            <a:endParaRPr lang="en-GB" dirty="0"/>
          </a:p>
        </p:txBody>
      </p:sp>
    </p:spTree>
    <p:extLst>
      <p:ext uri="{BB962C8B-B14F-4D97-AF65-F5344CB8AC3E}">
        <p14:creationId xmlns:p14="http://schemas.microsoft.com/office/powerpoint/2010/main" val="2830887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36</a:t>
            </a:fld>
            <a:endParaRPr lang="en-GB" dirty="0"/>
          </a:p>
        </p:txBody>
      </p:sp>
    </p:spTree>
    <p:extLst>
      <p:ext uri="{BB962C8B-B14F-4D97-AF65-F5344CB8AC3E}">
        <p14:creationId xmlns:p14="http://schemas.microsoft.com/office/powerpoint/2010/main" val="3623454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4279733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429523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39</a:t>
            </a:fld>
            <a:endParaRPr lang="en-GB" dirty="0"/>
          </a:p>
        </p:txBody>
      </p:sp>
    </p:spTree>
    <p:extLst>
      <p:ext uri="{BB962C8B-B14F-4D97-AF65-F5344CB8AC3E}">
        <p14:creationId xmlns:p14="http://schemas.microsoft.com/office/powerpoint/2010/main" val="276499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4117087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40</a:t>
            </a:fld>
            <a:endParaRPr lang="en-GB" dirty="0"/>
          </a:p>
        </p:txBody>
      </p:sp>
    </p:spTree>
    <p:extLst>
      <p:ext uri="{BB962C8B-B14F-4D97-AF65-F5344CB8AC3E}">
        <p14:creationId xmlns:p14="http://schemas.microsoft.com/office/powerpoint/2010/main" val="3348161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41</a:t>
            </a:fld>
            <a:endParaRPr lang="en-GB" dirty="0"/>
          </a:p>
        </p:txBody>
      </p:sp>
    </p:spTree>
    <p:extLst>
      <p:ext uri="{BB962C8B-B14F-4D97-AF65-F5344CB8AC3E}">
        <p14:creationId xmlns:p14="http://schemas.microsoft.com/office/powerpoint/2010/main" val="105408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414578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259785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263124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31452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740225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21.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18.xml"/><Relationship Id="rId5" Type="http://schemas.openxmlformats.org/officeDocument/2006/relationships/slide" Target="../slides/slide14.xml"/><Relationship Id="rId4" Type="http://schemas.openxmlformats.org/officeDocument/2006/relationships/slide" Target="../slides/slide7.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21.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18.xml"/><Relationship Id="rId5" Type="http://schemas.openxmlformats.org/officeDocument/2006/relationships/slide" Target="../slides/slide14.xml"/><Relationship Id="rId4" Type="http://schemas.openxmlformats.org/officeDocument/2006/relationships/slide" Target="../slides/slide7.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21.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18.xml"/><Relationship Id="rId5" Type="http://schemas.openxmlformats.org/officeDocument/2006/relationships/slide" Target="../slides/slide14.xml"/><Relationship Id="rId4" Type="http://schemas.openxmlformats.org/officeDocument/2006/relationships/slide" Target="../slides/slide7.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21.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18.xml"/><Relationship Id="rId5" Type="http://schemas.openxmlformats.org/officeDocument/2006/relationships/slide" Target="../slides/slide14.xml"/><Relationship Id="rId4" Type="http://schemas.openxmlformats.org/officeDocument/2006/relationships/slide" Target="../slides/slide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640861"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5" name="Content Placeholder 1"/>
          <p:cNvSpPr txBox="1">
            <a:spLocks/>
          </p:cNvSpPr>
          <p:nvPr/>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3" name="Round Same Side Corner Rectangle 12">
            <a:hlinkClick r:id="rId3" action="ppaction://hlinksldjump"/>
          </p:cNvPr>
          <p:cNvSpPr/>
          <p:nvPr userDrawn="1"/>
        </p:nvSpPr>
        <p:spPr>
          <a:xfrm>
            <a:off x="102078" y="692696"/>
            <a:ext cx="109619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12.1 - Congruence</a:t>
            </a:r>
            <a:endParaRPr lang="en-GB" sz="960" b="1" dirty="0">
              <a:latin typeface="Arial" panose="020B0604020202020204" pitchFamily="34" charset="0"/>
              <a:cs typeface="Arial" panose="020B0604020202020204" pitchFamily="34" charset="0"/>
            </a:endParaRPr>
          </a:p>
        </p:txBody>
      </p:sp>
      <p:sp>
        <p:nvSpPr>
          <p:cNvPr id="14" name="Round Same Side Corner Rectangle 13">
            <a:hlinkClick r:id="rId4" action="ppaction://hlinksldjump"/>
          </p:cNvPr>
          <p:cNvSpPr/>
          <p:nvPr userDrawn="1"/>
        </p:nvSpPr>
        <p:spPr>
          <a:xfrm>
            <a:off x="1244736" y="692696"/>
            <a:ext cx="141349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60" b="1" dirty="0" smtClean="0">
                <a:latin typeface="Arial" panose="020B0604020202020204" pitchFamily="34" charset="0"/>
                <a:cs typeface="Arial" panose="020B0604020202020204" pitchFamily="34" charset="0"/>
              </a:rPr>
              <a:t>12.2 – Geometric Proof</a:t>
            </a:r>
            <a:endParaRPr lang="en-GB" sz="960" b="1" dirty="0">
              <a:latin typeface="Arial" panose="020B0604020202020204" pitchFamily="34" charset="0"/>
              <a:cs typeface="Arial" panose="020B0604020202020204" pitchFamily="34" charset="0"/>
            </a:endParaRPr>
          </a:p>
        </p:txBody>
      </p:sp>
      <p:sp>
        <p:nvSpPr>
          <p:cNvPr id="16" name="Round Same Side Corner Rectangle 15">
            <a:hlinkClick r:id="rId5" action="ppaction://hlinksldjump"/>
          </p:cNvPr>
          <p:cNvSpPr/>
          <p:nvPr userDrawn="1"/>
        </p:nvSpPr>
        <p:spPr>
          <a:xfrm>
            <a:off x="2704693" y="692696"/>
            <a:ext cx="95761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12.3</a:t>
            </a:r>
            <a:r>
              <a:rPr lang="en-GB" sz="960" b="1" baseline="0" dirty="0" smtClean="0">
                <a:latin typeface="Arial" panose="020B0604020202020204" pitchFamily="34" charset="0"/>
                <a:cs typeface="Arial" panose="020B0604020202020204" pitchFamily="34" charset="0"/>
              </a:rPr>
              <a:t> - Similarity</a:t>
            </a:r>
            <a:endParaRPr lang="en-GB" sz="960" b="1" dirty="0">
              <a:latin typeface="Arial" panose="020B0604020202020204" pitchFamily="34" charset="0"/>
              <a:cs typeface="Arial" panose="020B0604020202020204" pitchFamily="34" charset="0"/>
            </a:endParaRPr>
          </a:p>
        </p:txBody>
      </p:sp>
      <p:sp>
        <p:nvSpPr>
          <p:cNvPr id="17" name="Round Same Side Corner Rectangle 16">
            <a:hlinkClick r:id="rId6" action="ppaction://hlinksldjump"/>
          </p:cNvPr>
          <p:cNvSpPr/>
          <p:nvPr userDrawn="1"/>
        </p:nvSpPr>
        <p:spPr>
          <a:xfrm>
            <a:off x="3708771" y="692696"/>
            <a:ext cx="131040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12.4 – More Similarity</a:t>
            </a:r>
            <a:endParaRPr lang="en-GB" sz="960" b="1" dirty="0">
              <a:latin typeface="Arial" panose="020B0604020202020204" pitchFamily="34" charset="0"/>
              <a:cs typeface="Arial" panose="020B0604020202020204" pitchFamily="34" charset="0"/>
            </a:endParaRPr>
          </a:p>
        </p:txBody>
      </p:sp>
      <p:sp>
        <p:nvSpPr>
          <p:cNvPr id="18" name="Round Same Side Corner Rectangle 17">
            <a:hlinkClick r:id="rId7" action="ppaction://hlinksldjump"/>
          </p:cNvPr>
          <p:cNvSpPr/>
          <p:nvPr userDrawn="1"/>
        </p:nvSpPr>
        <p:spPr>
          <a:xfrm>
            <a:off x="5065642" y="692696"/>
            <a:ext cx="17472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12.5 – Similarity in 3D Solids</a:t>
            </a:r>
            <a:endParaRPr lang="en-GB" sz="96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580112" y="1225296"/>
            <a:ext cx="3200036" cy="53285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Same Side Corner Rectangle 14">
            <a:hlinkClick r:id="rId3" action="ppaction://hlinksldjump"/>
          </p:cNvPr>
          <p:cNvSpPr/>
          <p:nvPr userDrawn="1"/>
        </p:nvSpPr>
        <p:spPr>
          <a:xfrm>
            <a:off x="102078" y="692696"/>
            <a:ext cx="109619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12.1 - Congruence</a:t>
            </a:r>
            <a:endParaRPr lang="en-GB" sz="960" b="1" dirty="0">
              <a:latin typeface="Arial" panose="020B0604020202020204" pitchFamily="34" charset="0"/>
              <a:cs typeface="Arial" panose="020B0604020202020204" pitchFamily="34" charset="0"/>
            </a:endParaRPr>
          </a:p>
        </p:txBody>
      </p:sp>
      <p:sp>
        <p:nvSpPr>
          <p:cNvPr id="16" name="Round Same Side Corner Rectangle 15">
            <a:hlinkClick r:id="rId4" action="ppaction://hlinksldjump"/>
          </p:cNvPr>
          <p:cNvSpPr/>
          <p:nvPr userDrawn="1"/>
        </p:nvSpPr>
        <p:spPr>
          <a:xfrm>
            <a:off x="1244736" y="692696"/>
            <a:ext cx="141349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60" b="1" dirty="0" smtClean="0">
                <a:latin typeface="Arial" panose="020B0604020202020204" pitchFamily="34" charset="0"/>
                <a:cs typeface="Arial" panose="020B0604020202020204" pitchFamily="34" charset="0"/>
              </a:rPr>
              <a:t>12.2 – Geometric Proof</a:t>
            </a:r>
            <a:endParaRPr lang="en-GB" sz="960" b="1" dirty="0">
              <a:latin typeface="Arial" panose="020B0604020202020204" pitchFamily="34" charset="0"/>
              <a:cs typeface="Arial" panose="020B0604020202020204" pitchFamily="34" charset="0"/>
            </a:endParaRPr>
          </a:p>
        </p:txBody>
      </p:sp>
      <p:sp>
        <p:nvSpPr>
          <p:cNvPr id="20" name="Round Same Side Corner Rectangle 19">
            <a:hlinkClick r:id="rId5" action="ppaction://hlinksldjump"/>
          </p:cNvPr>
          <p:cNvSpPr/>
          <p:nvPr userDrawn="1"/>
        </p:nvSpPr>
        <p:spPr>
          <a:xfrm>
            <a:off x="2704693" y="692696"/>
            <a:ext cx="95761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12.3</a:t>
            </a:r>
            <a:r>
              <a:rPr lang="en-GB" sz="960" b="1" baseline="0" dirty="0" smtClean="0">
                <a:latin typeface="Arial" panose="020B0604020202020204" pitchFamily="34" charset="0"/>
                <a:cs typeface="Arial" panose="020B0604020202020204" pitchFamily="34" charset="0"/>
              </a:rPr>
              <a:t> - Similarity</a:t>
            </a:r>
            <a:endParaRPr lang="en-GB" sz="960" b="1" dirty="0">
              <a:latin typeface="Arial" panose="020B0604020202020204" pitchFamily="34" charset="0"/>
              <a:cs typeface="Arial" panose="020B0604020202020204" pitchFamily="34" charset="0"/>
            </a:endParaRPr>
          </a:p>
        </p:txBody>
      </p:sp>
      <p:sp>
        <p:nvSpPr>
          <p:cNvPr id="25" name="Round Same Side Corner Rectangle 24">
            <a:hlinkClick r:id="rId6" action="ppaction://hlinksldjump"/>
          </p:cNvPr>
          <p:cNvSpPr/>
          <p:nvPr userDrawn="1"/>
        </p:nvSpPr>
        <p:spPr>
          <a:xfrm>
            <a:off x="3708771" y="692696"/>
            <a:ext cx="131040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12.4 – More Similarity</a:t>
            </a:r>
            <a:endParaRPr lang="en-GB" sz="960" b="1" dirty="0">
              <a:latin typeface="Arial" panose="020B0604020202020204" pitchFamily="34" charset="0"/>
              <a:cs typeface="Arial" panose="020B0604020202020204" pitchFamily="34" charset="0"/>
            </a:endParaRPr>
          </a:p>
        </p:txBody>
      </p:sp>
      <p:sp>
        <p:nvSpPr>
          <p:cNvPr id="26" name="Round Same Side Corner Rectangle 25">
            <a:hlinkClick r:id="rId7" action="ppaction://hlinksldjump"/>
          </p:cNvPr>
          <p:cNvSpPr/>
          <p:nvPr userDrawn="1"/>
        </p:nvSpPr>
        <p:spPr>
          <a:xfrm>
            <a:off x="5065642" y="692696"/>
            <a:ext cx="17472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12.5 – Similarity in 3D Solids</a:t>
            </a:r>
            <a:endParaRPr lang="en-GB" sz="96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51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4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704856"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ame Side Corner Rectangle 21">
            <a:hlinkClick r:id="rId3" action="ppaction://hlinksldjump"/>
          </p:cNvPr>
          <p:cNvSpPr/>
          <p:nvPr userDrawn="1"/>
        </p:nvSpPr>
        <p:spPr>
          <a:xfrm>
            <a:off x="102078" y="692696"/>
            <a:ext cx="109619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12.1 - Congruence</a:t>
            </a:r>
            <a:endParaRPr lang="en-GB" sz="960" b="1" dirty="0">
              <a:latin typeface="Arial" panose="020B0604020202020204" pitchFamily="34" charset="0"/>
              <a:cs typeface="Arial" panose="020B0604020202020204" pitchFamily="34" charset="0"/>
            </a:endParaRPr>
          </a:p>
        </p:txBody>
      </p:sp>
      <p:sp>
        <p:nvSpPr>
          <p:cNvPr id="23" name="Round Same Side Corner Rectangle 22">
            <a:hlinkClick r:id="rId4" action="ppaction://hlinksldjump"/>
          </p:cNvPr>
          <p:cNvSpPr/>
          <p:nvPr userDrawn="1"/>
        </p:nvSpPr>
        <p:spPr>
          <a:xfrm>
            <a:off x="1244736" y="692696"/>
            <a:ext cx="141349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60" b="1" dirty="0" smtClean="0">
                <a:latin typeface="Arial" panose="020B0604020202020204" pitchFamily="34" charset="0"/>
                <a:cs typeface="Arial" panose="020B0604020202020204" pitchFamily="34" charset="0"/>
              </a:rPr>
              <a:t>12.2 – Geometric Proof</a:t>
            </a:r>
            <a:endParaRPr lang="en-GB" sz="960" b="1" dirty="0">
              <a:latin typeface="Arial" panose="020B0604020202020204" pitchFamily="34" charset="0"/>
              <a:cs typeface="Arial" panose="020B0604020202020204" pitchFamily="34" charset="0"/>
            </a:endParaRPr>
          </a:p>
        </p:txBody>
      </p:sp>
      <p:sp>
        <p:nvSpPr>
          <p:cNvPr id="24" name="Round Same Side Corner Rectangle 23">
            <a:hlinkClick r:id="rId5" action="ppaction://hlinksldjump"/>
          </p:cNvPr>
          <p:cNvSpPr/>
          <p:nvPr userDrawn="1"/>
        </p:nvSpPr>
        <p:spPr>
          <a:xfrm>
            <a:off x="2704693" y="692696"/>
            <a:ext cx="95761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12.3</a:t>
            </a:r>
            <a:r>
              <a:rPr lang="en-GB" sz="960" b="1" baseline="0" dirty="0" smtClean="0">
                <a:latin typeface="Arial" panose="020B0604020202020204" pitchFamily="34" charset="0"/>
                <a:cs typeface="Arial" panose="020B0604020202020204" pitchFamily="34" charset="0"/>
              </a:rPr>
              <a:t> - Similarity</a:t>
            </a:r>
            <a:endParaRPr lang="en-GB" sz="960" b="1" dirty="0">
              <a:latin typeface="Arial" panose="020B0604020202020204" pitchFamily="34" charset="0"/>
              <a:cs typeface="Arial" panose="020B0604020202020204" pitchFamily="34" charset="0"/>
            </a:endParaRPr>
          </a:p>
        </p:txBody>
      </p:sp>
      <p:sp>
        <p:nvSpPr>
          <p:cNvPr id="25" name="Round Same Side Corner Rectangle 24">
            <a:hlinkClick r:id="rId6" action="ppaction://hlinksldjump"/>
          </p:cNvPr>
          <p:cNvSpPr/>
          <p:nvPr userDrawn="1"/>
        </p:nvSpPr>
        <p:spPr>
          <a:xfrm>
            <a:off x="3708771" y="692696"/>
            <a:ext cx="131040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12.4 – More Similarity</a:t>
            </a:r>
            <a:endParaRPr lang="en-GB" sz="960" b="1" dirty="0">
              <a:latin typeface="Arial" panose="020B0604020202020204" pitchFamily="34" charset="0"/>
              <a:cs typeface="Arial" panose="020B0604020202020204" pitchFamily="34" charset="0"/>
            </a:endParaRPr>
          </a:p>
        </p:txBody>
      </p:sp>
      <p:sp>
        <p:nvSpPr>
          <p:cNvPr id="26" name="Round Same Side Corner Rectangle 25">
            <a:hlinkClick r:id="rId7" action="ppaction://hlinksldjump"/>
          </p:cNvPr>
          <p:cNvSpPr/>
          <p:nvPr userDrawn="1"/>
        </p:nvSpPr>
        <p:spPr>
          <a:xfrm>
            <a:off x="5065642" y="692696"/>
            <a:ext cx="17472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12.5 – Similarity in 3D Solids</a:t>
            </a:r>
            <a:endParaRPr lang="en-GB" sz="96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1924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 name="Snip Single Corner Rectangle 1"/>
          <p:cNvSpPr/>
          <p:nvPr userDrawn="1"/>
        </p:nvSpPr>
        <p:spPr>
          <a:xfrm>
            <a:off x="179512" y="1137707"/>
            <a:ext cx="8708456" cy="5531653"/>
          </a:xfrm>
          <a:custGeom>
            <a:avLst/>
            <a:gdLst>
              <a:gd name="connsiteX0" fmla="*/ 0 w 8696199"/>
              <a:gd name="connsiteY0" fmla="*/ 0 h 5531653"/>
              <a:gd name="connsiteX1" fmla="*/ 7774238 w 8696199"/>
              <a:gd name="connsiteY1" fmla="*/ 0 h 5531653"/>
              <a:gd name="connsiteX2" fmla="*/ 8696199 w 8696199"/>
              <a:gd name="connsiteY2" fmla="*/ 921961 h 5531653"/>
              <a:gd name="connsiteX3" fmla="*/ 8696199 w 8696199"/>
              <a:gd name="connsiteY3" fmla="*/ 5531653 h 5531653"/>
              <a:gd name="connsiteX4" fmla="*/ 0 w 8696199"/>
              <a:gd name="connsiteY4" fmla="*/ 5531653 h 5531653"/>
              <a:gd name="connsiteX5" fmla="*/ 0 w 8696199"/>
              <a:gd name="connsiteY5" fmla="*/ 0 h 5531653"/>
              <a:gd name="connsiteX0" fmla="*/ 0 w 8751063"/>
              <a:gd name="connsiteY0" fmla="*/ 0 h 5586517"/>
              <a:gd name="connsiteX1" fmla="*/ 7774238 w 8751063"/>
              <a:gd name="connsiteY1" fmla="*/ 0 h 5586517"/>
              <a:gd name="connsiteX2" fmla="*/ 8696199 w 8751063"/>
              <a:gd name="connsiteY2" fmla="*/ 921961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7774238 w 8751063"/>
              <a:gd name="connsiteY1" fmla="*/ 0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8743502 w 8751063"/>
              <a:gd name="connsiteY1" fmla="*/ 54864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43502"/>
              <a:gd name="connsiteY0" fmla="*/ 0 h 5531653"/>
              <a:gd name="connsiteX1" fmla="*/ 8743502 w 8743502"/>
              <a:gd name="connsiteY1" fmla="*/ 54864 h 5531653"/>
              <a:gd name="connsiteX2" fmla="*/ 8732775 w 8743502"/>
              <a:gd name="connsiteY2" fmla="*/ 4104073 h 5531653"/>
              <a:gd name="connsiteX3" fmla="*/ 8147559 w 8743502"/>
              <a:gd name="connsiteY3" fmla="*/ 5513365 h 5531653"/>
              <a:gd name="connsiteX4" fmla="*/ 0 w 8743502"/>
              <a:gd name="connsiteY4" fmla="*/ 5531653 h 5531653"/>
              <a:gd name="connsiteX5" fmla="*/ 0 w 8743502"/>
              <a:gd name="connsiteY5" fmla="*/ 0 h 5531653"/>
              <a:gd name="connsiteX0" fmla="*/ 0 w 8743502"/>
              <a:gd name="connsiteY0" fmla="*/ 0 h 5531653"/>
              <a:gd name="connsiteX1" fmla="*/ 8743502 w 8743502"/>
              <a:gd name="connsiteY1" fmla="*/ 54864 h 5531653"/>
              <a:gd name="connsiteX2" fmla="*/ 8732775 w 8743502"/>
              <a:gd name="connsiteY2" fmla="*/ 4652713 h 5531653"/>
              <a:gd name="connsiteX3" fmla="*/ 8147559 w 8743502"/>
              <a:gd name="connsiteY3" fmla="*/ 5513365 h 5531653"/>
              <a:gd name="connsiteX4" fmla="*/ 0 w 8743502"/>
              <a:gd name="connsiteY4" fmla="*/ 5531653 h 5531653"/>
              <a:gd name="connsiteX5" fmla="*/ 0 w 8743502"/>
              <a:gd name="connsiteY5" fmla="*/ 0 h 553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502" h="5531653">
                <a:moveTo>
                  <a:pt x="0" y="0"/>
                </a:moveTo>
                <a:lnTo>
                  <a:pt x="8743502" y="54864"/>
                </a:lnTo>
                <a:cubicBezTo>
                  <a:pt x="8739926" y="1404600"/>
                  <a:pt x="8736351" y="3302977"/>
                  <a:pt x="8732775" y="4652713"/>
                </a:cubicBezTo>
                <a:lnTo>
                  <a:pt x="8147559" y="5513365"/>
                </a:lnTo>
                <a:lnTo>
                  <a:pt x="0" y="5531653"/>
                </a:lnTo>
                <a:lnTo>
                  <a:pt x="0"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ame Side Corner Rectangle 13">
            <a:hlinkClick r:id="rId3" action="ppaction://hlinksldjump"/>
          </p:cNvPr>
          <p:cNvSpPr/>
          <p:nvPr userDrawn="1"/>
        </p:nvSpPr>
        <p:spPr>
          <a:xfrm>
            <a:off x="102078" y="692696"/>
            <a:ext cx="109619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12.1 - Congruence</a:t>
            </a:r>
            <a:endParaRPr lang="en-GB" sz="960" b="1" dirty="0">
              <a:latin typeface="Arial" panose="020B0604020202020204" pitchFamily="34" charset="0"/>
              <a:cs typeface="Arial" panose="020B0604020202020204" pitchFamily="34" charset="0"/>
            </a:endParaRPr>
          </a:p>
        </p:txBody>
      </p:sp>
      <p:sp>
        <p:nvSpPr>
          <p:cNvPr id="15" name="Round Same Side Corner Rectangle 14">
            <a:hlinkClick r:id="rId4" action="ppaction://hlinksldjump"/>
          </p:cNvPr>
          <p:cNvSpPr/>
          <p:nvPr userDrawn="1"/>
        </p:nvSpPr>
        <p:spPr>
          <a:xfrm>
            <a:off x="1244736" y="692696"/>
            <a:ext cx="141349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60" b="1" dirty="0" smtClean="0">
                <a:latin typeface="Arial" panose="020B0604020202020204" pitchFamily="34" charset="0"/>
                <a:cs typeface="Arial" panose="020B0604020202020204" pitchFamily="34" charset="0"/>
              </a:rPr>
              <a:t>12.2 – Geometric Proof</a:t>
            </a:r>
            <a:endParaRPr lang="en-GB" sz="960" b="1" dirty="0">
              <a:latin typeface="Arial" panose="020B0604020202020204" pitchFamily="34" charset="0"/>
              <a:cs typeface="Arial" panose="020B0604020202020204" pitchFamily="34" charset="0"/>
            </a:endParaRPr>
          </a:p>
        </p:txBody>
      </p:sp>
      <p:sp>
        <p:nvSpPr>
          <p:cNvPr id="16" name="Round Same Side Corner Rectangle 15">
            <a:hlinkClick r:id="rId5" action="ppaction://hlinksldjump"/>
          </p:cNvPr>
          <p:cNvSpPr/>
          <p:nvPr userDrawn="1"/>
        </p:nvSpPr>
        <p:spPr>
          <a:xfrm>
            <a:off x="2704693" y="692696"/>
            <a:ext cx="95761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12.3</a:t>
            </a:r>
            <a:r>
              <a:rPr lang="en-GB" sz="960" b="1" baseline="0" dirty="0" smtClean="0">
                <a:latin typeface="Arial" panose="020B0604020202020204" pitchFamily="34" charset="0"/>
                <a:cs typeface="Arial" panose="020B0604020202020204" pitchFamily="34" charset="0"/>
              </a:rPr>
              <a:t> - Similarity</a:t>
            </a:r>
            <a:endParaRPr lang="en-GB" sz="960" b="1" dirty="0">
              <a:latin typeface="Arial" panose="020B0604020202020204" pitchFamily="34" charset="0"/>
              <a:cs typeface="Arial" panose="020B0604020202020204" pitchFamily="34" charset="0"/>
            </a:endParaRPr>
          </a:p>
        </p:txBody>
      </p:sp>
      <p:sp>
        <p:nvSpPr>
          <p:cNvPr id="21" name="Round Same Side Corner Rectangle 20">
            <a:hlinkClick r:id="rId6" action="ppaction://hlinksldjump"/>
          </p:cNvPr>
          <p:cNvSpPr/>
          <p:nvPr userDrawn="1"/>
        </p:nvSpPr>
        <p:spPr>
          <a:xfrm>
            <a:off x="3708771" y="692696"/>
            <a:ext cx="131040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12.4 – More Similarity</a:t>
            </a:r>
            <a:endParaRPr lang="en-GB" sz="960" b="1" dirty="0">
              <a:latin typeface="Arial" panose="020B0604020202020204" pitchFamily="34" charset="0"/>
              <a:cs typeface="Arial" panose="020B0604020202020204" pitchFamily="34" charset="0"/>
            </a:endParaRPr>
          </a:p>
        </p:txBody>
      </p:sp>
      <p:sp>
        <p:nvSpPr>
          <p:cNvPr id="23" name="Round Same Side Corner Rectangle 22">
            <a:hlinkClick r:id="rId7" action="ppaction://hlinksldjump"/>
          </p:cNvPr>
          <p:cNvSpPr/>
          <p:nvPr userDrawn="1"/>
        </p:nvSpPr>
        <p:spPr>
          <a:xfrm>
            <a:off x="5065642" y="692696"/>
            <a:ext cx="17472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60" b="1" dirty="0" smtClean="0">
                <a:latin typeface="Arial" panose="020B0604020202020204" pitchFamily="34" charset="0"/>
                <a:cs typeface="Arial" panose="020B0604020202020204" pitchFamily="34" charset="0"/>
              </a:rPr>
              <a:t>12.5 – Similarity in 3D Solids</a:t>
            </a:r>
            <a:endParaRPr lang="en-GB" sz="96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089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7"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5" r:id="rId3"/>
    <p:sldLayoutId id="2147483718" r:id="rId4"/>
    <p:sldLayoutId id="2147483717" r:id="rId5"/>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107504" y="116632"/>
            <a:ext cx="8928992"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2409832" y="116632"/>
            <a:ext cx="6554656" cy="1815882"/>
          </a:xfrm>
          <a:prstGeom prst="rect">
            <a:avLst/>
          </a:prstGeom>
          <a:noFill/>
        </p:spPr>
        <p:txBody>
          <a:bodyPr wrap="square" rtlCol="0">
            <a:spAutoFit/>
          </a:bodyPr>
          <a:lstStyle/>
          <a:p>
            <a:pPr algn="r"/>
            <a:r>
              <a:rPr lang="en-GB" sz="3600" b="1" dirty="0" smtClean="0">
                <a:solidFill>
                  <a:schemeClr val="tx1">
                    <a:lumMod val="50000"/>
                    <a:lumOff val="50000"/>
                  </a:schemeClr>
                </a:solidFill>
              </a:rPr>
              <a:t>Mathematics (9-1) - </a:t>
            </a:r>
            <a:r>
              <a:rPr lang="en-GB" sz="3600" b="1" dirty="0" err="1" smtClean="0">
                <a:solidFill>
                  <a:schemeClr val="tx1">
                    <a:lumMod val="50000"/>
                    <a:lumOff val="50000"/>
                  </a:schemeClr>
                </a:solidFill>
              </a:rPr>
              <a:t>iGCSE</a:t>
            </a:r>
            <a:endParaRPr lang="en-GB" sz="3600" b="1" dirty="0">
              <a:solidFill>
                <a:schemeClr val="tx1">
                  <a:lumMod val="50000"/>
                  <a:lumOff val="50000"/>
                </a:schemeClr>
              </a:solidFill>
            </a:endParaRPr>
          </a:p>
          <a:p>
            <a:pPr algn="r"/>
            <a:r>
              <a:rPr lang="en-GB" sz="3600" b="1" dirty="0" smtClean="0">
                <a:solidFill>
                  <a:schemeClr val="tx1">
                    <a:lumMod val="50000"/>
                    <a:lumOff val="50000"/>
                  </a:schemeClr>
                </a:solidFill>
              </a:rPr>
              <a:t>2018-20</a:t>
            </a:r>
          </a:p>
          <a:p>
            <a:pPr algn="r"/>
            <a:r>
              <a:rPr lang="en-GB" sz="3600" b="1" dirty="0" smtClean="0">
                <a:solidFill>
                  <a:schemeClr val="tx1">
                    <a:lumMod val="50000"/>
                    <a:lumOff val="50000"/>
                  </a:schemeClr>
                </a:solidFill>
              </a:rPr>
              <a:t>Year 09</a:t>
            </a:r>
            <a:endParaRPr lang="en-GB" sz="3600" b="1" dirty="0">
              <a:solidFill>
                <a:schemeClr val="tx1">
                  <a:lumMod val="50000"/>
                  <a:lumOff val="50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584" y="178371"/>
            <a:ext cx="2162168" cy="1584960"/>
          </a:xfrm>
          <a:prstGeom prst="rect">
            <a:avLst/>
          </a:prstGeom>
        </p:spPr>
      </p:pic>
      <p:sp>
        <p:nvSpPr>
          <p:cNvPr id="3" name="Subtitle 2"/>
          <p:cNvSpPr>
            <a:spLocks noGrp="1"/>
          </p:cNvSpPr>
          <p:nvPr>
            <p:ph type="subTitle" idx="1"/>
          </p:nvPr>
        </p:nvSpPr>
        <p:spPr>
          <a:xfrm>
            <a:off x="251520" y="5970292"/>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5600"/>
              </a:lnSpc>
            </a:pPr>
            <a:r>
              <a:rPr lang="en-US" sz="8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12 </a:t>
            </a:r>
            <a:r>
              <a:rPr lang="en-US" sz="8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8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Answers</a:t>
            </a:r>
            <a:endParaRPr lang="en-GB" sz="8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Image result for all the answer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771800" y="1916832"/>
            <a:ext cx="6264696" cy="3256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latin typeface="Arial" panose="020B0604020202020204" pitchFamily="34" charset="0"/>
                <a:cs typeface="Arial" panose="020B0604020202020204" pitchFamily="34" charset="0"/>
              </a:rPr>
              <a:t>12.2 – Geometric Proof &amp; </a:t>
            </a:r>
            <a:r>
              <a:rPr lang="en-US" sz="3200" dirty="0" smtClean="0">
                <a:latin typeface="Arial" panose="020B0604020202020204" pitchFamily="34" charset="0"/>
                <a:cs typeface="Arial" panose="020B0604020202020204" pitchFamily="34" charset="0"/>
              </a:rPr>
              <a:t>Congruence</a:t>
            </a:r>
            <a:endParaRPr lang="en-GB" sz="32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p:sp>
        <p:nvSpPr>
          <p:cNvPr id="3" name="Rectangle 2"/>
          <p:cNvSpPr/>
          <p:nvPr/>
        </p:nvSpPr>
        <p:spPr>
          <a:xfrm>
            <a:off x="251520" y="1196752"/>
            <a:ext cx="8568952" cy="4939814"/>
          </a:xfrm>
          <a:prstGeom prst="rect">
            <a:avLst/>
          </a:prstGeom>
        </p:spPr>
        <p:txBody>
          <a:bodyPr wrap="square">
            <a:spAutoFit/>
          </a:bodyPr>
          <a:lstStyle/>
          <a:p>
            <a:pPr marL="627063" indent="-627063">
              <a:spcAft>
                <a:spcPts val="300"/>
              </a:spcAft>
              <a:buClr>
                <a:srgbClr val="C00000"/>
              </a:buClr>
              <a:buFont typeface="+mj-lt"/>
              <a:buAutoNum type="arabicPeriod" startAt="9"/>
              <a:tabLst>
                <a:tab pos="965200" algn="l"/>
                <a:tab pos="2862263" algn="l"/>
                <a:tab pos="4741863" algn="l"/>
                <a:tab pos="6637338" algn="l"/>
              </a:tabLst>
            </a:pPr>
            <a:r>
              <a:rPr lang="en-US" sz="4500" dirty="0" smtClean="0">
                <a:latin typeface="Arial" panose="020B0604020202020204" pitchFamily="34" charset="0"/>
                <a:cs typeface="Arial" panose="020B0604020202020204" pitchFamily="34" charset="0"/>
              </a:rPr>
              <a:t>PQ </a:t>
            </a:r>
            <a:r>
              <a:rPr lang="en-US" sz="4500" dirty="0">
                <a:latin typeface="Arial" panose="020B0604020202020204" pitchFamily="34" charset="0"/>
                <a:cs typeface="Arial" panose="020B0604020202020204" pitchFamily="34" charset="0"/>
              </a:rPr>
              <a:t>= ST; </a:t>
            </a:r>
            <a:r>
              <a:rPr lang="en-US" sz="4500" dirty="0" smtClean="0"/>
              <a:t>∠</a:t>
            </a:r>
            <a:r>
              <a:rPr lang="en-US" sz="4500" dirty="0" smtClean="0">
                <a:latin typeface="Arial" panose="020B0604020202020204" pitchFamily="34" charset="0"/>
                <a:cs typeface="Arial" panose="020B0604020202020204" pitchFamily="34" charset="0"/>
              </a:rPr>
              <a:t>QPR </a:t>
            </a:r>
            <a:r>
              <a:rPr lang="en-US" sz="4500" dirty="0">
                <a:latin typeface="Arial" panose="020B0604020202020204" pitchFamily="34" charset="0"/>
                <a:cs typeface="Arial" panose="020B0604020202020204" pitchFamily="34" charset="0"/>
              </a:rPr>
              <a:t>= </a:t>
            </a:r>
            <a:r>
              <a:rPr lang="en-US" sz="4500" dirty="0" smtClean="0"/>
              <a:t>∠</a:t>
            </a:r>
            <a:r>
              <a:rPr lang="en-US" sz="4500" dirty="0" smtClean="0">
                <a:latin typeface="Arial" panose="020B0604020202020204" pitchFamily="34" charset="0"/>
                <a:cs typeface="Arial" panose="020B0604020202020204" pitchFamily="34" charset="0"/>
              </a:rPr>
              <a:t>RTS </a:t>
            </a:r>
            <a:r>
              <a:rPr lang="en-US" sz="4500" dirty="0">
                <a:latin typeface="Arial" panose="020B0604020202020204" pitchFamily="34" charset="0"/>
                <a:cs typeface="Arial" panose="020B0604020202020204" pitchFamily="34" charset="0"/>
              </a:rPr>
              <a:t>(alternate); </a:t>
            </a:r>
            <a:r>
              <a:rPr lang="en-US" sz="4500" dirty="0" smtClean="0"/>
              <a:t>∠</a:t>
            </a:r>
            <a:r>
              <a:rPr lang="en-US" sz="4500" dirty="0" smtClean="0">
                <a:latin typeface="Arial" panose="020B0604020202020204" pitchFamily="34" charset="0"/>
                <a:cs typeface="Arial" panose="020B0604020202020204" pitchFamily="34" charset="0"/>
              </a:rPr>
              <a:t>PQR </a:t>
            </a:r>
            <a:r>
              <a:rPr lang="en-US" sz="4500" dirty="0">
                <a:latin typeface="Arial" panose="020B0604020202020204" pitchFamily="34" charset="0"/>
                <a:cs typeface="Arial" panose="020B0604020202020204" pitchFamily="34" charset="0"/>
              </a:rPr>
              <a:t>= </a:t>
            </a:r>
            <a:r>
              <a:rPr lang="en-US" sz="4500" dirty="0" smtClean="0"/>
              <a:t>∠</a:t>
            </a:r>
            <a:r>
              <a:rPr lang="en-US" sz="4500" dirty="0" smtClean="0">
                <a:latin typeface="Arial" panose="020B0604020202020204" pitchFamily="34" charset="0"/>
                <a:cs typeface="Arial" panose="020B0604020202020204" pitchFamily="34" charset="0"/>
              </a:rPr>
              <a:t>RST </a:t>
            </a:r>
            <a:r>
              <a:rPr lang="en-US" sz="4500" dirty="0">
                <a:latin typeface="Arial" panose="020B0604020202020204" pitchFamily="34" charset="0"/>
                <a:cs typeface="Arial" panose="020B0604020202020204" pitchFamily="34" charset="0"/>
              </a:rPr>
              <a:t>(alternate). Therefore triangles PQR and RST are congruent (AAS). If the triangles are congruent, then PR = RT and R is the midpoint for PT</a:t>
            </a:r>
            <a:r>
              <a:rPr lang="en-US" sz="4500"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42858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latin typeface="Arial" panose="020B0604020202020204" pitchFamily="34" charset="0"/>
                <a:cs typeface="Arial" panose="020B0604020202020204" pitchFamily="34" charset="0"/>
              </a:rPr>
              <a:t>12.2 – Geometric Proof &amp; </a:t>
            </a:r>
            <a:r>
              <a:rPr lang="en-US" sz="3200" dirty="0" smtClean="0">
                <a:latin typeface="Arial" panose="020B0604020202020204" pitchFamily="34" charset="0"/>
                <a:cs typeface="Arial" panose="020B0604020202020204" pitchFamily="34" charset="0"/>
              </a:rPr>
              <a:t>Congruence</a:t>
            </a:r>
            <a:endParaRPr lang="en-GB" sz="32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p:sp>
        <p:nvSpPr>
          <p:cNvPr id="3" name="Rectangle 2"/>
          <p:cNvSpPr/>
          <p:nvPr/>
        </p:nvSpPr>
        <p:spPr>
          <a:xfrm>
            <a:off x="251520" y="1196752"/>
            <a:ext cx="8568952" cy="5709255"/>
          </a:xfrm>
          <a:prstGeom prst="rect">
            <a:avLst/>
          </a:prstGeom>
        </p:spPr>
        <p:txBody>
          <a:bodyPr wrap="square">
            <a:spAutoFit/>
          </a:bodyPr>
          <a:lstStyle/>
          <a:p>
            <a:pPr marL="627063" indent="-627063">
              <a:spcAft>
                <a:spcPts val="300"/>
              </a:spcAft>
              <a:buClr>
                <a:srgbClr val="C00000"/>
              </a:buClr>
              <a:buFont typeface="+mj-lt"/>
              <a:buAutoNum type="arabicPeriod" startAt="10"/>
              <a:tabLst>
                <a:tab pos="1084263" algn="l"/>
                <a:tab pos="2862263" algn="l"/>
                <a:tab pos="4741863" algn="l"/>
                <a:tab pos="6637338" algn="l"/>
              </a:tabLst>
            </a:pPr>
            <a:r>
              <a:rPr lang="en-US" sz="2900" dirty="0" smtClean="0">
                <a:solidFill>
                  <a:srgbClr val="C00000"/>
                </a:solidFill>
                <a:latin typeface="Arial" panose="020B0604020202020204" pitchFamily="34" charset="0"/>
                <a:cs typeface="Arial" panose="020B0604020202020204" pitchFamily="34" charset="0"/>
              </a:rPr>
              <a:t>a.</a:t>
            </a:r>
            <a:r>
              <a:rPr lang="en-US" sz="2900" dirty="0" smtClean="0">
                <a:latin typeface="Arial" panose="020B0604020202020204" pitchFamily="34" charset="0"/>
                <a:cs typeface="Arial" panose="020B0604020202020204" pitchFamily="34" charset="0"/>
              </a:rPr>
              <a:t> 	Suitable </a:t>
            </a:r>
            <a:r>
              <a:rPr lang="en-US" sz="2900" dirty="0">
                <a:latin typeface="Arial" panose="020B0604020202020204" pitchFamily="34" charset="0"/>
                <a:cs typeface="Arial" panose="020B0604020202020204" pitchFamily="34" charset="0"/>
              </a:rPr>
              <a:t>proof, e.g. </a:t>
            </a:r>
            <a:r>
              <a:rPr lang="en-US" sz="2900" dirty="0" smtClean="0"/>
              <a:t>∠</a:t>
            </a:r>
            <a:r>
              <a:rPr lang="en-US" sz="2900" dirty="0" smtClean="0">
                <a:latin typeface="Arial" panose="020B0604020202020204" pitchFamily="34" charset="0"/>
                <a:cs typeface="Arial" panose="020B0604020202020204" pitchFamily="34" charset="0"/>
              </a:rPr>
              <a:t>GDE </a:t>
            </a:r>
            <a:r>
              <a:rPr lang="en-US" sz="2900" dirty="0">
                <a:latin typeface="Arial" panose="020B0604020202020204" pitchFamily="34" charset="0"/>
                <a:cs typeface="Arial" panose="020B0604020202020204" pitchFamily="34" charset="0"/>
              </a:rPr>
              <a:t>= </a:t>
            </a:r>
            <a:r>
              <a:rPr lang="en-US" sz="2900" dirty="0" smtClean="0"/>
              <a:t>∠</a:t>
            </a:r>
            <a:r>
              <a:rPr lang="en-US" sz="2900" dirty="0" smtClean="0">
                <a:latin typeface="Arial" panose="020B0604020202020204" pitchFamily="34" charset="0"/>
                <a:cs typeface="Arial" panose="020B0604020202020204" pitchFamily="34" charset="0"/>
              </a:rPr>
              <a:t>GFC 	(</a:t>
            </a:r>
            <a:r>
              <a:rPr lang="en-US" sz="2900" dirty="0">
                <a:latin typeface="Arial" panose="020B0604020202020204" pitchFamily="34" charset="0"/>
                <a:cs typeface="Arial" panose="020B0604020202020204" pitchFamily="34" charset="0"/>
              </a:rPr>
              <a:t>alternate); DE </a:t>
            </a:r>
            <a:r>
              <a:rPr lang="en-US" sz="2900" dirty="0" smtClean="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CF; </a:t>
            </a:r>
            <a:r>
              <a:rPr lang="en-US" sz="2900" dirty="0" smtClean="0"/>
              <a:t>∠</a:t>
            </a:r>
            <a:r>
              <a:rPr lang="en-US" sz="2900" dirty="0" smtClean="0">
                <a:latin typeface="Arial" panose="020B0604020202020204" pitchFamily="34" charset="0"/>
                <a:cs typeface="Arial" panose="020B0604020202020204" pitchFamily="34" charset="0"/>
              </a:rPr>
              <a:t>DEG </a:t>
            </a:r>
            <a:r>
              <a:rPr lang="en-US" sz="2900" dirty="0">
                <a:latin typeface="Arial" panose="020B0604020202020204" pitchFamily="34" charset="0"/>
                <a:cs typeface="Arial" panose="020B0604020202020204" pitchFamily="34" charset="0"/>
              </a:rPr>
              <a:t>= </a:t>
            </a:r>
            <a:r>
              <a:rPr lang="en-US" sz="2900" dirty="0" smtClean="0"/>
              <a:t>∠</a:t>
            </a:r>
            <a:r>
              <a:rPr lang="en-US" sz="2900" dirty="0" smtClean="0">
                <a:latin typeface="Arial" panose="020B0604020202020204" pitchFamily="34" charset="0"/>
                <a:cs typeface="Arial" panose="020B0604020202020204" pitchFamily="34" charset="0"/>
              </a:rPr>
              <a:t>FCG 	(</a:t>
            </a:r>
            <a:r>
              <a:rPr lang="en-US" sz="2900" dirty="0">
                <a:latin typeface="Arial" panose="020B0604020202020204" pitchFamily="34" charset="0"/>
                <a:cs typeface="Arial" panose="020B0604020202020204" pitchFamily="34" charset="0"/>
              </a:rPr>
              <a:t>alternate). Therefore triangles DEG and </a:t>
            </a:r>
            <a:r>
              <a:rPr lang="en-US" sz="2900" dirty="0" smtClean="0">
                <a:latin typeface="Arial" panose="020B0604020202020204" pitchFamily="34" charset="0"/>
                <a:cs typeface="Arial" panose="020B0604020202020204" pitchFamily="34" charset="0"/>
              </a:rPr>
              <a:t>	CFG </a:t>
            </a:r>
            <a:r>
              <a:rPr lang="en-US" sz="2900" dirty="0">
                <a:latin typeface="Arial" panose="020B0604020202020204" pitchFamily="34" charset="0"/>
                <a:cs typeface="Arial" panose="020B0604020202020204" pitchFamily="34" charset="0"/>
              </a:rPr>
              <a:t>are congruent (AAS). </a:t>
            </a:r>
            <a:endParaRPr lang="en-US" sz="2900" dirty="0" smtClean="0">
              <a:latin typeface="Arial" panose="020B0604020202020204" pitchFamily="34" charset="0"/>
              <a:cs typeface="Arial" panose="020B0604020202020204" pitchFamily="34" charset="0"/>
            </a:endParaRPr>
          </a:p>
          <a:p>
            <a:pPr marL="1084263" lvl="1" indent="-457200">
              <a:spcAft>
                <a:spcPts val="300"/>
              </a:spcAft>
              <a:buClr>
                <a:srgbClr val="C00000"/>
              </a:buClr>
              <a:buFont typeface="+mj-lt"/>
              <a:buAutoNum type="alphaLcPeriod" startAt="2"/>
              <a:tabLst>
                <a:tab pos="2862263" algn="l"/>
                <a:tab pos="4741863" algn="l"/>
                <a:tab pos="6637338" algn="l"/>
              </a:tabLst>
            </a:pPr>
            <a:r>
              <a:rPr lang="en-US" sz="2900" dirty="0" smtClean="0">
                <a:latin typeface="Arial" panose="020B0604020202020204" pitchFamily="34" charset="0"/>
                <a:cs typeface="Arial" panose="020B0604020202020204" pitchFamily="34" charset="0"/>
              </a:rPr>
              <a:t>Suitable </a:t>
            </a:r>
            <a:r>
              <a:rPr lang="en-US" sz="2900" dirty="0">
                <a:latin typeface="Arial" panose="020B0604020202020204" pitchFamily="34" charset="0"/>
                <a:cs typeface="Arial" panose="020B0604020202020204" pitchFamily="34" charset="0"/>
              </a:rPr>
              <a:t>proof, e.g. </a:t>
            </a:r>
            <a:r>
              <a:rPr lang="en-US" sz="2900" dirty="0" smtClean="0"/>
              <a:t>∠</a:t>
            </a:r>
            <a:r>
              <a:rPr lang="en-US" sz="2900" dirty="0" smtClean="0">
                <a:latin typeface="Arial" panose="020B0604020202020204" pitchFamily="34" charset="0"/>
                <a:cs typeface="Arial" panose="020B0604020202020204" pitchFamily="34" charset="0"/>
              </a:rPr>
              <a:t>DCG </a:t>
            </a:r>
            <a:r>
              <a:rPr lang="en-US" sz="2900" dirty="0">
                <a:latin typeface="Arial" panose="020B0604020202020204" pitchFamily="34" charset="0"/>
                <a:cs typeface="Arial" panose="020B0604020202020204" pitchFamily="34" charset="0"/>
              </a:rPr>
              <a:t>= </a:t>
            </a:r>
            <a:r>
              <a:rPr lang="en-US" sz="2900" dirty="0" smtClean="0"/>
              <a:t>∠</a:t>
            </a:r>
            <a:r>
              <a:rPr lang="en-US" sz="2900" dirty="0" smtClean="0">
                <a:latin typeface="Arial" panose="020B0604020202020204" pitchFamily="34" charset="0"/>
                <a:cs typeface="Arial" panose="020B0604020202020204" pitchFamily="34" charset="0"/>
              </a:rPr>
              <a:t>GEF </a:t>
            </a:r>
            <a:r>
              <a:rPr lang="en-US" sz="2900" dirty="0">
                <a:latin typeface="Arial" panose="020B0604020202020204" pitchFamily="34" charset="0"/>
                <a:cs typeface="Arial" panose="020B0604020202020204" pitchFamily="34" charset="0"/>
              </a:rPr>
              <a:t>(alternate); </a:t>
            </a:r>
            <a:r>
              <a:rPr lang="en-US" sz="2900" dirty="0" smtClean="0"/>
              <a:t>∠</a:t>
            </a:r>
            <a:r>
              <a:rPr lang="en-US" sz="2900" dirty="0" smtClean="0">
                <a:latin typeface="Arial" panose="020B0604020202020204" pitchFamily="34" charset="0"/>
                <a:cs typeface="Arial" panose="020B0604020202020204" pitchFamily="34" charset="0"/>
              </a:rPr>
              <a:t>GDC </a:t>
            </a:r>
            <a:r>
              <a:rPr lang="en-US" sz="2900" dirty="0">
                <a:latin typeface="Arial" panose="020B0604020202020204" pitchFamily="34" charset="0"/>
                <a:cs typeface="Arial" panose="020B0604020202020204" pitchFamily="34" charset="0"/>
              </a:rPr>
              <a:t>= </a:t>
            </a:r>
            <a:r>
              <a:rPr lang="en-US" sz="2900" dirty="0" smtClean="0"/>
              <a:t>∠</a:t>
            </a:r>
            <a:r>
              <a:rPr lang="en-US" sz="2900" dirty="0" smtClean="0">
                <a:latin typeface="Arial" panose="020B0604020202020204" pitchFamily="34" charset="0"/>
                <a:cs typeface="Arial" panose="020B0604020202020204" pitchFamily="34" charset="0"/>
              </a:rPr>
              <a:t>GFE </a:t>
            </a:r>
            <a:r>
              <a:rPr lang="en-US" sz="2900" dirty="0">
                <a:latin typeface="Arial" panose="020B0604020202020204" pitchFamily="34" charset="0"/>
                <a:cs typeface="Arial" panose="020B0604020202020204" pitchFamily="34" charset="0"/>
              </a:rPr>
              <a:t>(alternate); DC = EF. Therefore triangles CDG and EFG are congruent (AAS). </a:t>
            </a:r>
            <a:endParaRPr lang="en-US" sz="2900" dirty="0" smtClean="0">
              <a:latin typeface="Arial" panose="020B0604020202020204" pitchFamily="34" charset="0"/>
              <a:cs typeface="Arial" panose="020B0604020202020204" pitchFamily="34" charset="0"/>
            </a:endParaRPr>
          </a:p>
          <a:p>
            <a:pPr marL="1084263" lvl="1" indent="-457200">
              <a:spcAft>
                <a:spcPts val="300"/>
              </a:spcAft>
              <a:buClr>
                <a:srgbClr val="C00000"/>
              </a:buClr>
              <a:buFont typeface="+mj-lt"/>
              <a:buAutoNum type="alphaLcPeriod" startAt="2"/>
              <a:tabLst>
                <a:tab pos="2862263" algn="l"/>
                <a:tab pos="4741863" algn="l"/>
                <a:tab pos="6637338" algn="l"/>
              </a:tabLst>
            </a:pPr>
            <a:r>
              <a:rPr lang="en-US" sz="2900" dirty="0" smtClean="0">
                <a:latin typeface="Arial" panose="020B0604020202020204" pitchFamily="34" charset="0"/>
                <a:cs typeface="Arial" panose="020B0604020202020204" pitchFamily="34" charset="0"/>
              </a:rPr>
              <a:t>Triangles </a:t>
            </a:r>
            <a:r>
              <a:rPr lang="en-US" sz="2900" dirty="0">
                <a:latin typeface="Arial" panose="020B0604020202020204" pitchFamily="34" charset="0"/>
                <a:cs typeface="Arial" panose="020B0604020202020204" pitchFamily="34" charset="0"/>
              </a:rPr>
              <a:t>DEG and CFG are congruent, so DG = FG. Triangles CDG and EFG are congruent, so CG = GE. Therefore G is the midpoint of CE and DF.</a:t>
            </a:r>
            <a:endParaRPr lang="pt-BR" sz="29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774991"/>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latin typeface="Arial" panose="020B0604020202020204" pitchFamily="34" charset="0"/>
                <a:cs typeface="Arial" panose="020B0604020202020204" pitchFamily="34" charset="0"/>
              </a:rPr>
              <a:t>12.2 – Geometric Proof &amp; </a:t>
            </a:r>
            <a:r>
              <a:rPr lang="en-US" sz="3200" dirty="0" smtClean="0">
                <a:latin typeface="Arial" panose="020B0604020202020204" pitchFamily="34" charset="0"/>
                <a:cs typeface="Arial" panose="020B0604020202020204" pitchFamily="34" charset="0"/>
              </a:rPr>
              <a:t>Congruence</a:t>
            </a:r>
            <a:endParaRPr lang="en-GB" sz="32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p:sp>
        <p:nvSpPr>
          <p:cNvPr id="3" name="Rectangle 2"/>
          <p:cNvSpPr/>
          <p:nvPr/>
        </p:nvSpPr>
        <p:spPr>
          <a:xfrm>
            <a:off x="251520" y="1196752"/>
            <a:ext cx="8568952" cy="5286062"/>
          </a:xfrm>
          <a:prstGeom prst="rect">
            <a:avLst/>
          </a:prstGeom>
        </p:spPr>
        <p:txBody>
          <a:bodyPr wrap="square">
            <a:spAutoFit/>
          </a:bodyPr>
          <a:lstStyle/>
          <a:p>
            <a:pPr marL="627063" indent="-627063">
              <a:spcAft>
                <a:spcPts val="300"/>
              </a:spcAft>
              <a:buClr>
                <a:srgbClr val="C00000"/>
              </a:buClr>
              <a:buFont typeface="+mj-lt"/>
              <a:buAutoNum type="arabicPeriod" startAt="11"/>
              <a:tabLst>
                <a:tab pos="1422400" algn="l"/>
                <a:tab pos="2862263" algn="l"/>
                <a:tab pos="4741863" algn="l"/>
                <a:tab pos="6637338" algn="l"/>
              </a:tabLst>
            </a:pPr>
            <a:r>
              <a:rPr lang="en-US" sz="3000" dirty="0" smtClean="0">
                <a:solidFill>
                  <a:srgbClr val="C00000"/>
                </a:solidFill>
                <a:latin typeface="Arial" panose="020B0604020202020204" pitchFamily="34" charset="0"/>
                <a:cs typeface="Arial" panose="020B0604020202020204" pitchFamily="34" charset="0"/>
              </a:rPr>
              <a:t>a, b,</a:t>
            </a:r>
            <a:r>
              <a:rPr lang="en-US" sz="3000" dirty="0" smtClean="0">
                <a:latin typeface="Arial" panose="020B0604020202020204" pitchFamily="34" charset="0"/>
                <a:cs typeface="Arial" panose="020B0604020202020204" pitchFamily="34" charset="0"/>
              </a:rPr>
              <a:t>	</a:t>
            </a:r>
            <a:endParaRPr lang="pt-BR" sz="3000" dirty="0" smtClean="0">
              <a:latin typeface="Arial" panose="020B0604020202020204" pitchFamily="34" charset="0"/>
              <a:cs typeface="Arial" panose="020B0604020202020204" pitchFamily="34" charset="0"/>
            </a:endParaRPr>
          </a:p>
          <a:p>
            <a:pPr marL="1150938" lvl="1" indent="-523875">
              <a:spcAft>
                <a:spcPts val="300"/>
              </a:spcAft>
              <a:buClr>
                <a:srgbClr val="C00000"/>
              </a:buClr>
              <a:buFont typeface="+mj-lt"/>
              <a:buAutoNum type="alphaLcPeriod" startAt="3"/>
              <a:tabLst>
                <a:tab pos="1422400" algn="l"/>
                <a:tab pos="2862263" algn="l"/>
                <a:tab pos="4741863" algn="l"/>
                <a:tab pos="6637338" algn="l"/>
              </a:tabLst>
            </a:pPr>
            <a:r>
              <a:rPr lang="en-US" sz="3000" dirty="0">
                <a:latin typeface="Arial" panose="020B0604020202020204" pitchFamily="34" charset="0"/>
                <a:cs typeface="Arial" panose="020B0604020202020204" pitchFamily="34" charset="0"/>
              </a:rPr>
              <a:t>BEC, CED, DEA and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AEB </a:t>
            </a:r>
            <a:r>
              <a:rPr lang="en-US" sz="3000" dirty="0">
                <a:latin typeface="Arial" panose="020B0604020202020204" pitchFamily="34" charset="0"/>
                <a:cs typeface="Arial" panose="020B0604020202020204" pitchFamily="34" charset="0"/>
              </a:rPr>
              <a:t>are congruent.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BCD</a:t>
            </a:r>
            <a:r>
              <a:rPr lang="en-US" sz="3000" dirty="0">
                <a:latin typeface="Arial" panose="020B0604020202020204" pitchFamily="34" charset="0"/>
                <a:cs typeface="Arial" panose="020B0604020202020204" pitchFamily="34" charset="0"/>
              </a:rPr>
              <a:t>, ACD, ABD and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ABC </a:t>
            </a:r>
            <a:r>
              <a:rPr lang="en-US" sz="3000" dirty="0">
                <a:latin typeface="Arial" panose="020B0604020202020204" pitchFamily="34" charset="0"/>
                <a:cs typeface="Arial" panose="020B0604020202020204" pitchFamily="34" charset="0"/>
              </a:rPr>
              <a:t>are congruent, </a:t>
            </a:r>
            <a:endParaRPr lang="en-US" sz="3000" dirty="0" smtClean="0">
              <a:latin typeface="Arial" panose="020B0604020202020204" pitchFamily="34" charset="0"/>
              <a:cs typeface="Arial" panose="020B0604020202020204" pitchFamily="34" charset="0"/>
            </a:endParaRPr>
          </a:p>
          <a:p>
            <a:pPr marL="1150938" lvl="1" indent="-523875">
              <a:spcAft>
                <a:spcPts val="300"/>
              </a:spcAft>
              <a:buClr>
                <a:srgbClr val="C00000"/>
              </a:buClr>
              <a:buFont typeface="+mj-lt"/>
              <a:buAutoNum type="alphaLcPeriod" startAt="3"/>
              <a:tabLst>
                <a:tab pos="1422400" algn="l"/>
                <a:tab pos="2862263" algn="l"/>
                <a:tab pos="4741863" algn="l"/>
                <a:tab pos="6637338" algn="l"/>
              </a:tabLst>
            </a:pPr>
            <a:r>
              <a:rPr lang="en-US" sz="3000" dirty="0" smtClean="0">
                <a:latin typeface="Arial" panose="020B0604020202020204" pitchFamily="34" charset="0"/>
                <a:cs typeface="Arial" panose="020B0604020202020204" pitchFamily="34" charset="0"/>
              </a:rPr>
              <a:t>They </a:t>
            </a:r>
            <a:r>
              <a:rPr lang="en-US" sz="3000" dirty="0">
                <a:latin typeface="Arial" panose="020B0604020202020204" pitchFamily="34" charset="0"/>
                <a:cs typeface="Arial" panose="020B0604020202020204" pitchFamily="34" charset="0"/>
              </a:rPr>
              <a:t>are all equal,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therefore </a:t>
            </a:r>
            <a:r>
              <a:rPr lang="en-US" sz="3000" dirty="0">
                <a:latin typeface="Arial" panose="020B0604020202020204" pitchFamily="34" charset="0"/>
                <a:cs typeface="Arial" panose="020B0604020202020204" pitchFamily="34" charset="0"/>
              </a:rPr>
              <a:t>they are all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90c</a:t>
            </a:r>
            <a:r>
              <a:rPr lang="en-US" sz="3000" dirty="0">
                <a:latin typeface="Arial" panose="020B0604020202020204" pitchFamily="34" charset="0"/>
                <a:cs typeface="Arial" panose="020B0604020202020204" pitchFamily="34" charset="0"/>
              </a:rPr>
              <a:t>. </a:t>
            </a:r>
            <a:endParaRPr lang="en-US" sz="3000" dirty="0" smtClean="0">
              <a:latin typeface="Arial" panose="020B0604020202020204" pitchFamily="34" charset="0"/>
              <a:cs typeface="Arial" panose="020B0604020202020204" pitchFamily="34" charset="0"/>
            </a:endParaRPr>
          </a:p>
          <a:p>
            <a:pPr marL="1150938" lvl="1" indent="-523875">
              <a:spcAft>
                <a:spcPts val="300"/>
              </a:spcAft>
              <a:buClr>
                <a:srgbClr val="C00000"/>
              </a:buClr>
              <a:buFont typeface="+mj-lt"/>
              <a:buAutoNum type="alphaLcPeriod" startAt="3"/>
              <a:tabLst>
                <a:tab pos="1422400" algn="l"/>
                <a:tab pos="2862263" algn="l"/>
                <a:tab pos="4741863" algn="l"/>
                <a:tab pos="6637338" algn="l"/>
              </a:tabLst>
            </a:pPr>
            <a:r>
              <a:rPr lang="en-US" sz="3000" dirty="0" smtClean="0">
                <a:latin typeface="Arial" panose="020B0604020202020204" pitchFamily="34" charset="0"/>
                <a:cs typeface="Arial" panose="020B0604020202020204" pitchFamily="34" charset="0"/>
              </a:rPr>
              <a:t>Since </a:t>
            </a:r>
            <a:r>
              <a:rPr lang="en-US" sz="3000" dirty="0">
                <a:latin typeface="Arial" panose="020B0604020202020204" pitchFamily="34" charset="0"/>
                <a:cs typeface="Arial" panose="020B0604020202020204" pitchFamily="34" charset="0"/>
              </a:rPr>
              <a:t>all 4 triangles are congruent, AE = EC and BE = ED, therefore E is the midpoint of both AC and BD.</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20071" y="1232839"/>
            <a:ext cx="3579203" cy="3348289"/>
          </a:xfrm>
          <a:prstGeom prst="rect">
            <a:avLst/>
          </a:prstGeom>
        </p:spPr>
      </p:pic>
    </p:spTree>
    <p:extLst>
      <p:ext uri="{BB962C8B-B14F-4D97-AF65-F5344CB8AC3E}">
        <p14:creationId xmlns:p14="http://schemas.microsoft.com/office/powerpoint/2010/main" val="3910310476"/>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latin typeface="Arial" panose="020B0604020202020204" pitchFamily="34" charset="0"/>
                <a:cs typeface="Arial" panose="020B0604020202020204" pitchFamily="34" charset="0"/>
              </a:rPr>
              <a:t>12.2 – Geometric Proof &amp; </a:t>
            </a:r>
            <a:r>
              <a:rPr lang="en-US" sz="3200" dirty="0" smtClean="0">
                <a:latin typeface="Arial" panose="020B0604020202020204" pitchFamily="34" charset="0"/>
                <a:cs typeface="Arial" panose="020B0604020202020204" pitchFamily="34" charset="0"/>
              </a:rPr>
              <a:t>Congruence</a:t>
            </a:r>
            <a:endParaRPr lang="en-GB" sz="32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p:sp>
        <p:nvSpPr>
          <p:cNvPr id="3" name="Rectangle 2"/>
          <p:cNvSpPr/>
          <p:nvPr/>
        </p:nvSpPr>
        <p:spPr>
          <a:xfrm>
            <a:off x="251520" y="1196752"/>
            <a:ext cx="8568952" cy="5486117"/>
          </a:xfrm>
          <a:prstGeom prst="rect">
            <a:avLst/>
          </a:prstGeom>
        </p:spPr>
        <p:txBody>
          <a:bodyPr wrap="square">
            <a:spAutoFit/>
          </a:bodyPr>
          <a:lstStyle/>
          <a:p>
            <a:pPr marL="627063" lvl="1" indent="-627063">
              <a:spcAft>
                <a:spcPts val="300"/>
              </a:spcAft>
              <a:buClr>
                <a:srgbClr val="C00000"/>
              </a:buClr>
              <a:buFont typeface="+mj-lt"/>
              <a:buAutoNum type="arabicPeriod" startAt="12"/>
              <a:tabLst>
                <a:tab pos="1422400" algn="l"/>
                <a:tab pos="2862263" algn="l"/>
                <a:tab pos="4741863" algn="l"/>
                <a:tab pos="6637338" algn="l"/>
              </a:tabLst>
            </a:pPr>
            <a:r>
              <a:rPr lang="en-US" sz="2600" dirty="0" smtClean="0">
                <a:latin typeface="Arial" panose="020B0604020202020204" pitchFamily="34" charset="0"/>
                <a:cs typeface="Arial" panose="020B0604020202020204" pitchFamily="34" charset="0"/>
              </a:rPr>
              <a:t>Suitable </a:t>
            </a:r>
            <a:r>
              <a:rPr lang="en-US" sz="2600" dirty="0">
                <a:latin typeface="Arial" panose="020B0604020202020204" pitchFamily="34" charset="0"/>
                <a:cs typeface="Arial" panose="020B0604020202020204" pitchFamily="34" charset="0"/>
              </a:rPr>
              <a:t>proof, e.g. </a:t>
            </a:r>
            <a:r>
              <a:rPr lang="en-US" sz="2800" dirty="0" smtClean="0"/>
              <a:t>∠</a:t>
            </a:r>
            <a:r>
              <a:rPr lang="en-US" sz="2600" dirty="0" smtClean="0">
                <a:latin typeface="Arial" panose="020B0604020202020204" pitchFamily="34" charset="0"/>
                <a:cs typeface="Arial" panose="020B0604020202020204" pitchFamily="34" charset="0"/>
              </a:rPr>
              <a:t>NKO </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800" dirty="0" smtClean="0"/>
              <a:t>∠</a:t>
            </a:r>
            <a:r>
              <a:rPr lang="en-US" sz="2600" dirty="0" smtClean="0">
                <a:latin typeface="Arial" panose="020B0604020202020204" pitchFamily="34" charset="0"/>
                <a:cs typeface="Arial" panose="020B0604020202020204" pitchFamily="34" charset="0"/>
              </a:rPr>
              <a:t>MLO </a:t>
            </a:r>
            <a:r>
              <a:rPr lang="en-US" sz="2600" dirty="0">
                <a:latin typeface="Arial" panose="020B0604020202020204" pitchFamily="34" charset="0"/>
                <a:cs typeface="Arial" panose="020B0604020202020204" pitchFamily="34" charset="0"/>
              </a:rPr>
              <a:t>(alternate angles);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800" dirty="0" smtClean="0"/>
              <a:t>∠</a:t>
            </a:r>
            <a:r>
              <a:rPr lang="en-US" sz="2600" dirty="0" smtClean="0">
                <a:latin typeface="Arial" panose="020B0604020202020204" pitchFamily="34" charset="0"/>
                <a:cs typeface="Arial" panose="020B0604020202020204" pitchFamily="34" charset="0"/>
              </a:rPr>
              <a:t>KNO </a:t>
            </a:r>
            <a:r>
              <a:rPr lang="en-US" sz="2600" dirty="0">
                <a:latin typeface="Arial" panose="020B0604020202020204" pitchFamily="34" charset="0"/>
                <a:cs typeface="Arial" panose="020B0604020202020204" pitchFamily="34" charset="0"/>
              </a:rPr>
              <a:t>= </a:t>
            </a:r>
            <a:r>
              <a:rPr lang="en-US" sz="2800" dirty="0" smtClean="0"/>
              <a:t>∠</a:t>
            </a:r>
            <a:r>
              <a:rPr lang="en-US" sz="2600" dirty="0" smtClean="0">
                <a:latin typeface="Arial" panose="020B0604020202020204" pitchFamily="34" charset="0"/>
                <a:cs typeface="Arial" panose="020B0604020202020204" pitchFamily="34" charset="0"/>
              </a:rPr>
              <a:t>MPK </a:t>
            </a:r>
            <a:r>
              <a:rPr lang="en-US" sz="2600" dirty="0">
                <a:latin typeface="Arial" panose="020B0604020202020204" pitchFamily="34" charset="0"/>
                <a:cs typeface="Arial" panose="020B0604020202020204" pitchFamily="34" charset="0"/>
              </a:rPr>
              <a:t>(alternate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angles</a:t>
            </a:r>
            <a:r>
              <a:rPr lang="en-US" sz="2600" dirty="0">
                <a:latin typeface="Arial" panose="020B0604020202020204" pitchFamily="34" charset="0"/>
                <a:cs typeface="Arial" panose="020B0604020202020204" pitchFamily="34" charset="0"/>
              </a:rPr>
              <a:t>); LM = KN. Therefore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triangles </a:t>
            </a:r>
            <a:r>
              <a:rPr lang="en-US" sz="2600" dirty="0">
                <a:latin typeface="Arial" panose="020B0604020202020204" pitchFamily="34" charset="0"/>
                <a:cs typeface="Arial" panose="020B0604020202020204" pitchFamily="34" charset="0"/>
              </a:rPr>
              <a:t>KON and LMO are congruent (AAS).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800" dirty="0" smtClean="0"/>
              <a:t>∠</a:t>
            </a:r>
            <a:r>
              <a:rPr lang="en-US" sz="2600" dirty="0" smtClean="0">
                <a:latin typeface="Arial" panose="020B0604020202020204" pitchFamily="34" charset="0"/>
                <a:cs typeface="Arial" panose="020B0604020202020204" pitchFamily="34" charset="0"/>
              </a:rPr>
              <a:t>OKL </a:t>
            </a:r>
            <a:r>
              <a:rPr lang="en-US" sz="2600" dirty="0">
                <a:latin typeface="Arial" panose="020B0604020202020204" pitchFamily="34" charset="0"/>
                <a:cs typeface="Arial" panose="020B0604020202020204" pitchFamily="34" charset="0"/>
              </a:rPr>
              <a:t>= </a:t>
            </a:r>
            <a:r>
              <a:rPr lang="en-US" sz="2800" dirty="0" smtClean="0"/>
              <a:t>∠</a:t>
            </a:r>
            <a:r>
              <a:rPr lang="en-US" sz="2600" dirty="0" smtClean="0">
                <a:latin typeface="Arial" panose="020B0604020202020204" pitchFamily="34" charset="0"/>
                <a:cs typeface="Arial" panose="020B0604020202020204" pitchFamily="34" charset="0"/>
              </a:rPr>
              <a:t>OMN </a:t>
            </a:r>
            <a:r>
              <a:rPr lang="en-US" sz="2600" dirty="0">
                <a:latin typeface="Arial" panose="020B0604020202020204" pitchFamily="34" charset="0"/>
                <a:cs typeface="Arial" panose="020B0604020202020204" pitchFamily="34" charset="0"/>
              </a:rPr>
              <a:t>(alternate angles); </a:t>
            </a:r>
            <a:r>
              <a:rPr lang="en-US" sz="2800" dirty="0" smtClean="0"/>
              <a:t>∠</a:t>
            </a:r>
            <a:r>
              <a:rPr lang="en-US" sz="2600" dirty="0" smtClean="0">
                <a:latin typeface="Arial" panose="020B0604020202020204" pitchFamily="34" charset="0"/>
                <a:cs typeface="Arial" panose="020B0604020202020204" pitchFamily="34" charset="0"/>
              </a:rPr>
              <a:t>KLO </a:t>
            </a:r>
            <a:r>
              <a:rPr lang="en-US" sz="2600" dirty="0">
                <a:latin typeface="Arial" panose="020B0604020202020204" pitchFamily="34" charset="0"/>
                <a:cs typeface="Arial" panose="020B0604020202020204" pitchFamily="34" charset="0"/>
              </a:rPr>
              <a:t>= </a:t>
            </a:r>
            <a:r>
              <a:rPr lang="en-US" sz="2800" dirty="0" smtClean="0"/>
              <a:t>∠</a:t>
            </a:r>
            <a:r>
              <a:rPr lang="en-US" sz="2600" dirty="0" smtClean="0">
                <a:latin typeface="Arial" panose="020B0604020202020204" pitchFamily="34" charset="0"/>
                <a:cs typeface="Arial" panose="020B0604020202020204" pitchFamily="34" charset="0"/>
              </a:rPr>
              <a:t>ONM (alternate </a:t>
            </a:r>
            <a:r>
              <a:rPr lang="en-US" sz="2600" dirty="0">
                <a:latin typeface="Arial" panose="020B0604020202020204" pitchFamily="34" charset="0"/>
                <a:cs typeface="Arial" panose="020B0604020202020204" pitchFamily="34" charset="0"/>
              </a:rPr>
              <a:t>angles); KL = NM. Therefore triangles OMN and KOL are congruent (AAS</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Since </a:t>
            </a:r>
            <a:r>
              <a:rPr lang="en-US" sz="2600" dirty="0">
                <a:latin typeface="Arial" panose="020B0604020202020204" pitchFamily="34" charset="0"/>
                <a:cs typeface="Arial" panose="020B0604020202020204" pitchFamily="34" charset="0"/>
              </a:rPr>
              <a:t>the triangles are congruent, KO = MO, NO = LO, so </a:t>
            </a:r>
            <a:r>
              <a:rPr lang="en-US" sz="2600" dirty="0" smtClean="0">
                <a:latin typeface="Arial" panose="020B0604020202020204" pitchFamily="34" charset="0"/>
                <a:cs typeface="Arial" panose="020B0604020202020204" pitchFamily="34" charset="0"/>
              </a:rPr>
              <a:t>O </a:t>
            </a:r>
            <a:r>
              <a:rPr lang="en-US" sz="2600" dirty="0">
                <a:latin typeface="Arial" panose="020B0604020202020204" pitchFamily="34" charset="0"/>
                <a:cs typeface="Arial" panose="020B0604020202020204" pitchFamily="34" charset="0"/>
              </a:rPr>
              <a:t>is the midpoint of both diagonals.</a:t>
            </a:r>
          </a:p>
          <a:p>
            <a:pPr marL="627063" lvl="1" indent="-627063">
              <a:spcAft>
                <a:spcPts val="300"/>
              </a:spcAft>
              <a:buClr>
                <a:srgbClr val="C00000"/>
              </a:buClr>
              <a:buFont typeface="+mj-lt"/>
              <a:buAutoNum type="arabicPeriod" startAt="12"/>
              <a:tabLst>
                <a:tab pos="1422400" algn="l"/>
                <a:tab pos="2862263" algn="l"/>
                <a:tab pos="4741863" algn="l"/>
                <a:tab pos="6637338" algn="l"/>
              </a:tabLst>
            </a:pPr>
            <a:r>
              <a:rPr lang="en-US" sz="2600" dirty="0" smtClean="0">
                <a:latin typeface="Arial" panose="020B0604020202020204" pitchFamily="34" charset="0"/>
                <a:cs typeface="Arial" panose="020B0604020202020204" pitchFamily="34" charset="0"/>
              </a:rPr>
              <a:t>XY </a:t>
            </a:r>
            <a:r>
              <a:rPr lang="en-US" sz="2600" dirty="0">
                <a:latin typeface="Arial" panose="020B0604020202020204" pitchFamily="34" charset="0"/>
                <a:cs typeface="Arial" panose="020B0604020202020204" pitchFamily="34" charset="0"/>
              </a:rPr>
              <a:t>= XZ (XYZ is isosceles); XA = XB; </a:t>
            </a:r>
            <a:r>
              <a:rPr lang="en-US" sz="2800" dirty="0" smtClean="0"/>
              <a:t>∠</a:t>
            </a:r>
            <a:r>
              <a:rPr lang="en-US" sz="2600" dirty="0" smtClean="0">
                <a:latin typeface="Arial" panose="020B0604020202020204" pitchFamily="34" charset="0"/>
                <a:cs typeface="Arial" panose="020B0604020202020204" pitchFamily="34" charset="0"/>
              </a:rPr>
              <a:t>BXA </a:t>
            </a:r>
            <a:r>
              <a:rPr lang="en-US" sz="2600" dirty="0">
                <a:latin typeface="Arial" panose="020B0604020202020204" pitchFamily="34" charset="0"/>
                <a:cs typeface="Arial" panose="020B0604020202020204" pitchFamily="34" charset="0"/>
              </a:rPr>
              <a:t>is common. Therefore triangle XBY and XAZ are congruent (SAS).</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36096" y="1245017"/>
            <a:ext cx="3305753" cy="1391895"/>
          </a:xfrm>
          <a:prstGeom prst="rect">
            <a:avLst/>
          </a:prstGeom>
        </p:spPr>
      </p:pic>
    </p:spTree>
    <p:extLst>
      <p:ext uri="{BB962C8B-B14F-4D97-AF65-F5344CB8AC3E}">
        <p14:creationId xmlns:p14="http://schemas.microsoft.com/office/powerpoint/2010/main" val="117945748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12.3 – </a:t>
            </a:r>
            <a:r>
              <a:rPr lang="en-US" sz="3600" dirty="0" smtClean="0">
                <a:latin typeface="Arial" panose="020B0604020202020204" pitchFamily="34" charset="0"/>
                <a:cs typeface="Arial" panose="020B0604020202020204" pitchFamily="34" charset="0"/>
              </a:rPr>
              <a:t>Similarity</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8568952" cy="5650393"/>
              </a:xfrm>
              <a:prstGeom prst="rect">
                <a:avLst/>
              </a:prstGeom>
            </p:spPr>
            <p:txBody>
              <a:bodyPr wrap="square">
                <a:spAutoFit/>
              </a:bodyPr>
              <a:lstStyle/>
              <a:p>
                <a:pPr marL="508000" lvl="1" indent="-508000">
                  <a:spcAft>
                    <a:spcPts val="300"/>
                  </a:spcAft>
                  <a:buClr>
                    <a:srgbClr val="C00000"/>
                  </a:buClr>
                  <a:buFont typeface="+mj-lt"/>
                  <a:buAutoNum type="arabicPeriod"/>
                  <a:tabLst>
                    <a:tab pos="1422400" algn="l"/>
                    <a:tab pos="2862263" algn="l"/>
                    <a:tab pos="4741863" algn="l"/>
                    <a:tab pos="6637338" algn="l"/>
                  </a:tabLst>
                </a:pPr>
                <a:r>
                  <a:rPr lang="en-US" sz="3500" dirty="0" smtClean="0">
                    <a:solidFill>
                      <a:srgbClr val="C00000"/>
                    </a:solidFill>
                    <a:latin typeface="Arial" panose="020B0604020202020204" pitchFamily="34" charset="0"/>
                    <a:cs typeface="Arial" panose="020B0604020202020204" pitchFamily="34" charset="0"/>
                  </a:rPr>
                  <a:t>a.</a:t>
                </a:r>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2 </a:t>
                </a:r>
                <a:r>
                  <a:rPr lang="en-US" sz="3500" dirty="0" smtClean="0">
                    <a:latin typeface="Arial" panose="020B0604020202020204" pitchFamily="34" charset="0"/>
                    <a:cs typeface="Arial" panose="020B0604020202020204" pitchFamily="34" charset="0"/>
                  </a:rPr>
                  <a:t>		</a:t>
                </a:r>
                <a:r>
                  <a:rPr lang="en-US" sz="3500" dirty="0" smtClean="0">
                    <a:solidFill>
                      <a:srgbClr val="C00000"/>
                    </a:solidFill>
                    <a:latin typeface="Arial" panose="020B0604020202020204" pitchFamily="34" charset="0"/>
                    <a:cs typeface="Arial" panose="020B0604020202020204" pitchFamily="34" charset="0"/>
                  </a:rPr>
                  <a:t>b.</a:t>
                </a:r>
                <a:r>
                  <a:rPr lang="en-US" sz="3500" dirty="0" smtClean="0">
                    <a:latin typeface="Arial" panose="020B0604020202020204" pitchFamily="34" charset="0"/>
                    <a:cs typeface="Arial" panose="020B0604020202020204" pitchFamily="34" charset="0"/>
                  </a:rPr>
                  <a:t> </a:t>
                </a:r>
                <a14:m>
                  <m:oMath xmlns:m="http://schemas.openxmlformats.org/officeDocument/2006/math">
                    <m:f>
                      <m:fPr>
                        <m:ctrlPr>
                          <a:rPr lang="en-US" sz="3500" i="1">
                            <a:latin typeface="Cambria Math" panose="02040503050406030204" pitchFamily="18" charset="0"/>
                            <a:cs typeface="Arial" panose="020B0604020202020204" pitchFamily="34" charset="0"/>
                          </a:rPr>
                        </m:ctrlPr>
                      </m:fPr>
                      <m:num>
                        <m:r>
                          <a:rPr lang="en-US" sz="3500">
                            <a:latin typeface="Cambria Math" panose="02040503050406030204" pitchFamily="18" charset="0"/>
                            <a:cs typeface="Arial" panose="020B0604020202020204" pitchFamily="34" charset="0"/>
                          </a:rPr>
                          <m:t>1</m:t>
                        </m:r>
                      </m:num>
                      <m:den>
                        <m:r>
                          <a:rPr lang="en-US" sz="3500">
                            <a:latin typeface="Cambria Math" panose="02040503050406030204" pitchFamily="18" charset="0"/>
                            <a:cs typeface="Arial" panose="020B0604020202020204" pitchFamily="34" charset="0"/>
                          </a:rPr>
                          <m:t>2</m:t>
                        </m:r>
                      </m:den>
                    </m:f>
                  </m:oMath>
                </a14:m>
                <a:endParaRPr lang="en-US" sz="3500" dirty="0">
                  <a:latin typeface="Arial" panose="020B0604020202020204" pitchFamily="34" charset="0"/>
                  <a:cs typeface="Arial" panose="020B0604020202020204" pitchFamily="34" charset="0"/>
                </a:endParaRPr>
              </a:p>
              <a:p>
                <a:pPr marL="508000" lvl="1" indent="-508000">
                  <a:spcAft>
                    <a:spcPts val="300"/>
                  </a:spcAft>
                  <a:buClr>
                    <a:srgbClr val="C00000"/>
                  </a:buClr>
                  <a:buFont typeface="+mj-lt"/>
                  <a:buAutoNum type="arabicPeriod"/>
                  <a:tabLst>
                    <a:tab pos="1422400" algn="l"/>
                    <a:tab pos="2862263" algn="l"/>
                    <a:tab pos="4741863" algn="l"/>
                    <a:tab pos="6637338" algn="l"/>
                  </a:tabLst>
                </a:pPr>
                <a:r>
                  <a:rPr lang="en-US" sz="3500" dirty="0" smtClean="0">
                    <a:latin typeface="Arial" panose="020B0604020202020204" pitchFamily="34" charset="0"/>
                    <a:cs typeface="Arial" panose="020B0604020202020204" pitchFamily="34" charset="0"/>
                  </a:rPr>
                  <a:t>PQ </a:t>
                </a:r>
                <a:r>
                  <a:rPr lang="en-US" sz="3500" dirty="0">
                    <a:latin typeface="Arial" panose="020B0604020202020204" pitchFamily="34" charset="0"/>
                    <a:cs typeface="Arial" panose="020B0604020202020204" pitchFamily="34" charset="0"/>
                  </a:rPr>
                  <a:t>and XY, PR and XZ, QR and YZ</a:t>
                </a:r>
              </a:p>
              <a:p>
                <a:pPr marL="508000" lvl="1" indent="-508000">
                  <a:spcAft>
                    <a:spcPts val="300"/>
                  </a:spcAft>
                  <a:buClr>
                    <a:srgbClr val="C00000"/>
                  </a:buClr>
                  <a:buFont typeface="+mj-lt"/>
                  <a:buAutoNum type="arabicPeriod"/>
                  <a:tabLst>
                    <a:tab pos="1033463" algn="l"/>
                    <a:tab pos="1422400" algn="l"/>
                    <a:tab pos="2862263" algn="l"/>
                    <a:tab pos="4741863" algn="l"/>
                    <a:tab pos="6637338" algn="l"/>
                  </a:tabLst>
                </a:pPr>
                <a:r>
                  <a:rPr lang="en-US" sz="3500" dirty="0" smtClean="0">
                    <a:solidFill>
                      <a:srgbClr val="C00000"/>
                    </a:solidFill>
                    <a:latin typeface="Arial" panose="020B0604020202020204" pitchFamily="34" charset="0"/>
                    <a:cs typeface="Arial" panose="020B0604020202020204" pitchFamily="34" charset="0"/>
                  </a:rPr>
                  <a:t>a.</a:t>
                </a:r>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PQ = 1.5cm; XY = 3tm; PR = </a:t>
                </a:r>
                <a:r>
                  <a:rPr lang="en-US" sz="3500" dirty="0" smtClean="0">
                    <a:latin typeface="Arial" panose="020B0604020202020204" pitchFamily="34" charset="0"/>
                    <a:cs typeface="Arial" panose="020B0604020202020204" pitchFamily="34" charset="0"/>
                  </a:rPr>
                  <a:t>1.9cm;</a:t>
                </a:r>
                <a:br>
                  <a:rPr lang="en-US" sz="3500" dirty="0" smtClean="0">
                    <a:latin typeface="Arial" panose="020B0604020202020204" pitchFamily="34" charset="0"/>
                    <a:cs typeface="Arial" panose="020B0604020202020204" pitchFamily="34" charset="0"/>
                  </a:rPr>
                </a:br>
                <a:r>
                  <a:rPr lang="en-US" sz="3500" dirty="0" smtClean="0">
                    <a:latin typeface="Arial" panose="020B0604020202020204" pitchFamily="34" charset="0"/>
                    <a:cs typeface="Arial" panose="020B0604020202020204" pitchFamily="34" charset="0"/>
                  </a:rPr>
                  <a:t>	XZ = 3.8cm;</a:t>
                </a:r>
                <a:br>
                  <a:rPr lang="en-US" sz="3500" dirty="0" smtClean="0">
                    <a:latin typeface="Arial" panose="020B0604020202020204" pitchFamily="34" charset="0"/>
                    <a:cs typeface="Arial" panose="020B0604020202020204" pitchFamily="34" charset="0"/>
                  </a:rPr>
                </a:br>
                <a:r>
                  <a:rPr lang="en-US" sz="3500" dirty="0" smtClean="0">
                    <a:latin typeface="Arial" panose="020B0604020202020204" pitchFamily="34" charset="0"/>
                    <a:cs typeface="Arial" panose="020B0604020202020204" pitchFamily="34" charset="0"/>
                  </a:rPr>
                  <a:t>	QR = 1.6cm; YZ = 3.2cm</a:t>
                </a:r>
                <a:br>
                  <a:rPr lang="en-US" sz="3500" dirty="0" smtClean="0">
                    <a:latin typeface="Arial" panose="020B0604020202020204" pitchFamily="34" charset="0"/>
                    <a:cs typeface="Arial" panose="020B0604020202020204" pitchFamily="34" charset="0"/>
                  </a:rPr>
                </a:br>
                <a:r>
                  <a:rPr lang="en-US" sz="3500" dirty="0" smtClean="0">
                    <a:latin typeface="Arial" panose="020B0604020202020204" pitchFamily="34" charset="0"/>
                    <a:cs typeface="Arial" panose="020B0604020202020204" pitchFamily="34" charset="0"/>
                  </a:rPr>
                  <a:t>	</a:t>
                </a:r>
                <a:r>
                  <a:rPr lang="en-US" sz="3500" dirty="0" smtClean="0"/>
                  <a:t>∠</a:t>
                </a:r>
                <a:r>
                  <a:rPr lang="en-US" sz="3500" dirty="0" smtClean="0">
                    <a:latin typeface="Arial" panose="020B0604020202020204" pitchFamily="34" charset="0"/>
                    <a:cs typeface="Arial" panose="020B0604020202020204" pitchFamily="34" charset="0"/>
                  </a:rPr>
                  <a:t>QPR = </a:t>
                </a:r>
                <a:r>
                  <a:rPr lang="en-US" sz="3500" dirty="0" smtClean="0"/>
                  <a:t>∠</a:t>
                </a:r>
                <a:r>
                  <a:rPr lang="en-US" sz="3500" dirty="0" smtClean="0">
                    <a:latin typeface="Arial" panose="020B0604020202020204" pitchFamily="34" charset="0"/>
                    <a:cs typeface="Arial" panose="020B0604020202020204" pitchFamily="34" charset="0"/>
                  </a:rPr>
                  <a:t>YXZ = 54°; </a:t>
                </a:r>
                <a:r>
                  <a:rPr lang="en-US" sz="3500" dirty="0" smtClean="0"/>
                  <a:t>∠</a:t>
                </a:r>
                <a:r>
                  <a:rPr lang="en-US" sz="3500" dirty="0" smtClean="0">
                    <a:latin typeface="Arial" panose="020B0604020202020204" pitchFamily="34" charset="0"/>
                    <a:cs typeface="Arial" panose="020B0604020202020204" pitchFamily="34" charset="0"/>
                  </a:rPr>
                  <a:t>PQR = </a:t>
                </a:r>
                <a:r>
                  <a:rPr lang="en-US" sz="3500" dirty="0" smtClean="0"/>
                  <a:t>∠</a:t>
                </a:r>
                <a:r>
                  <a:rPr lang="en-US" sz="3500" dirty="0" smtClean="0">
                    <a:latin typeface="Arial" panose="020B0604020202020204" pitchFamily="34" charset="0"/>
                    <a:cs typeface="Arial" panose="020B0604020202020204" pitchFamily="34" charset="0"/>
                  </a:rPr>
                  <a:t>XYZ 	= 76°;</a:t>
                </a:r>
                <a:br>
                  <a:rPr lang="en-US" sz="3500" dirty="0" smtClean="0">
                    <a:latin typeface="Arial" panose="020B0604020202020204" pitchFamily="34" charset="0"/>
                    <a:cs typeface="Arial" panose="020B0604020202020204" pitchFamily="34" charset="0"/>
                  </a:rPr>
                </a:br>
                <a:r>
                  <a:rPr lang="en-US" sz="3500" dirty="0" smtClean="0">
                    <a:latin typeface="Arial" panose="020B0604020202020204" pitchFamily="34" charset="0"/>
                    <a:cs typeface="Arial" panose="020B0604020202020204" pitchFamily="34" charset="0"/>
                  </a:rPr>
                  <a:t>	</a:t>
                </a:r>
                <a:r>
                  <a:rPr lang="en-US" sz="3500" dirty="0" smtClean="0"/>
                  <a:t>∠</a:t>
                </a:r>
                <a:r>
                  <a:rPr lang="en-US" sz="3500" dirty="0" smtClean="0">
                    <a:latin typeface="Arial" panose="020B0604020202020204" pitchFamily="34" charset="0"/>
                    <a:cs typeface="Arial" panose="020B0604020202020204" pitchFamily="34" charset="0"/>
                  </a:rPr>
                  <a:t>QRP = </a:t>
                </a:r>
                <a:r>
                  <a:rPr lang="en-US" sz="3500" dirty="0" smtClean="0"/>
                  <a:t>∠</a:t>
                </a:r>
                <a:r>
                  <a:rPr lang="en-US" sz="3500" dirty="0" smtClean="0">
                    <a:latin typeface="Arial" panose="020B0604020202020204" pitchFamily="34" charset="0"/>
                    <a:cs typeface="Arial" panose="020B0604020202020204" pitchFamily="34" charset="0"/>
                  </a:rPr>
                  <a:t>YZX = 50° </a:t>
                </a:r>
                <a:endParaRPr lang="en-US" sz="3500" dirty="0">
                  <a:latin typeface="Arial" panose="020B0604020202020204" pitchFamily="34" charset="0"/>
                  <a:cs typeface="Arial" panose="020B0604020202020204" pitchFamily="34" charset="0"/>
                </a:endParaRPr>
              </a:p>
              <a:p>
                <a:pPr marL="971550" lvl="2" indent="-514350">
                  <a:spcAft>
                    <a:spcPts val="300"/>
                  </a:spcAft>
                  <a:buClr>
                    <a:srgbClr val="C00000"/>
                  </a:buClr>
                  <a:buFont typeface="+mj-lt"/>
                  <a:buAutoNum type="alphaLcPeriod" startAt="2"/>
                  <a:tabLst>
                    <a:tab pos="1422400" algn="l"/>
                    <a:tab pos="2862263" algn="l"/>
                    <a:tab pos="4741863" algn="l"/>
                    <a:tab pos="6637338" algn="l"/>
                  </a:tabLst>
                </a:pPr>
                <a:r>
                  <a:rPr lang="en-US" sz="3500" dirty="0" smtClean="0">
                    <a:latin typeface="Arial" panose="020B0604020202020204" pitchFamily="34" charset="0"/>
                    <a:cs typeface="Arial" panose="020B0604020202020204" pitchFamily="34" charset="0"/>
                  </a:rPr>
                  <a:t>All </a:t>
                </a:r>
                <a:r>
                  <a:rPr lang="en-US" sz="3500" dirty="0">
                    <a:latin typeface="Arial" panose="020B0604020202020204" pitchFamily="34" charset="0"/>
                    <a:cs typeface="Arial" panose="020B0604020202020204" pitchFamily="34" charset="0"/>
                  </a:rPr>
                  <a:t>are </a:t>
                </a:r>
                <a14:m>
                  <m:oMath xmlns:m="http://schemas.openxmlformats.org/officeDocument/2006/math">
                    <m:f>
                      <m:fPr>
                        <m:ctrlPr>
                          <a:rPr lang="en-US" sz="3500" i="1">
                            <a:latin typeface="Cambria Math" panose="02040503050406030204" pitchFamily="18" charset="0"/>
                            <a:cs typeface="Arial" panose="020B0604020202020204" pitchFamily="34" charset="0"/>
                          </a:rPr>
                        </m:ctrlPr>
                      </m:fPr>
                      <m:num>
                        <m:r>
                          <a:rPr lang="en-US" sz="3500">
                            <a:latin typeface="Cambria Math" panose="02040503050406030204" pitchFamily="18" charset="0"/>
                            <a:cs typeface="Arial" panose="020B0604020202020204" pitchFamily="34" charset="0"/>
                          </a:rPr>
                          <m:t>1</m:t>
                        </m:r>
                      </m:num>
                      <m:den>
                        <m:r>
                          <a:rPr lang="en-US" sz="3500">
                            <a:latin typeface="Cambria Math" panose="02040503050406030204" pitchFamily="18" charset="0"/>
                            <a:cs typeface="Arial" panose="020B0604020202020204" pitchFamily="34" charset="0"/>
                          </a:rPr>
                          <m:t>2</m:t>
                        </m:r>
                      </m:den>
                    </m:f>
                  </m:oMath>
                </a14:m>
                <a:r>
                  <a:rPr lang="en-US" sz="3500" dirty="0" smtClean="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8568952" cy="5650393"/>
              </a:xfrm>
              <a:prstGeom prst="rect">
                <a:avLst/>
              </a:prstGeom>
              <a:blipFill rotWithShape="0">
                <a:blip r:embed="rId4"/>
                <a:stretch>
                  <a:fillRect l="-1849" r="-2632"/>
                </a:stretch>
              </a:blipFill>
            </p:spPr>
            <p:txBody>
              <a:bodyPr/>
              <a:lstStyle/>
              <a:p>
                <a:r>
                  <a:rPr lang="en-US">
                    <a:noFill/>
                  </a:rPr>
                  <a:t> </a:t>
                </a:r>
              </a:p>
            </p:txBody>
          </p:sp>
        </mc:Fallback>
      </mc:AlternateContent>
    </p:spTree>
    <p:extLst>
      <p:ext uri="{BB962C8B-B14F-4D97-AF65-F5344CB8AC3E}">
        <p14:creationId xmlns:p14="http://schemas.microsoft.com/office/powerpoint/2010/main" val="3345237507"/>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12.3 – </a:t>
            </a:r>
            <a:r>
              <a:rPr lang="en-US" sz="3600" dirty="0" smtClean="0">
                <a:latin typeface="Arial" panose="020B0604020202020204" pitchFamily="34" charset="0"/>
                <a:cs typeface="Arial" panose="020B0604020202020204" pitchFamily="34" charset="0"/>
              </a:rPr>
              <a:t>Similarity</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8568952" cy="5296258"/>
              </a:xfrm>
              <a:prstGeom prst="rect">
                <a:avLst/>
              </a:prstGeom>
            </p:spPr>
            <p:txBody>
              <a:bodyPr wrap="square">
                <a:spAutoFit/>
              </a:bodyPr>
              <a:lstStyle/>
              <a:p>
                <a:pPr marL="514350" lvl="1" indent="-514350">
                  <a:spcAft>
                    <a:spcPts val="300"/>
                  </a:spcAft>
                  <a:buClr>
                    <a:srgbClr val="C00000"/>
                  </a:buClr>
                  <a:buFont typeface="+mj-lt"/>
                  <a:buAutoNum type="arabicPeriod" startAt="4"/>
                  <a:tabLst>
                    <a:tab pos="1422400" algn="l"/>
                    <a:tab pos="2862263" algn="l"/>
                    <a:tab pos="5316538" algn="l"/>
                    <a:tab pos="6637338" algn="l"/>
                  </a:tabLst>
                </a:pPr>
                <a:r>
                  <a:rPr lang="en-US" sz="3700" dirty="0" smtClean="0">
                    <a:solidFill>
                      <a:srgbClr val="C00000"/>
                    </a:solidFill>
                    <a:latin typeface="Arial" panose="020B0604020202020204" pitchFamily="34" charset="0"/>
                    <a:cs typeface="Arial" panose="020B0604020202020204" pitchFamily="34" charset="0"/>
                  </a:rPr>
                  <a:t>a. </a:t>
                </a:r>
                <a:r>
                  <a:rPr lang="en-US" sz="3700" dirty="0" err="1" smtClean="0">
                    <a:solidFill>
                      <a:srgbClr val="C00000"/>
                    </a:solidFill>
                    <a:latin typeface="Arial" panose="020B0604020202020204" pitchFamily="34" charset="0"/>
                    <a:cs typeface="Arial" panose="020B0604020202020204" pitchFamily="34" charset="0"/>
                  </a:rPr>
                  <a:t>i</a:t>
                </a:r>
                <a:r>
                  <a:rPr lang="en-US" sz="3700" dirty="0" smtClean="0">
                    <a:solidFill>
                      <a:srgbClr val="C00000"/>
                    </a:solidFill>
                    <a:latin typeface="Arial" panose="020B0604020202020204" pitchFamily="34" charset="0"/>
                    <a:cs typeface="Arial" panose="020B0604020202020204" pitchFamily="34" charset="0"/>
                  </a:rPr>
                  <a:t>.</a:t>
                </a:r>
                <a:r>
                  <a:rPr lang="en-US" sz="3700" dirty="0" smtClean="0">
                    <a:latin typeface="Arial" panose="020B0604020202020204" pitchFamily="34" charset="0"/>
                    <a:cs typeface="Arial" panose="020B0604020202020204" pitchFamily="34" charset="0"/>
                  </a:rPr>
                  <a:t> </a:t>
                </a:r>
                <a:r>
                  <a:rPr lang="en-US" sz="3700" dirty="0">
                    <a:latin typeface="Arial" panose="020B0604020202020204" pitchFamily="34" charset="0"/>
                    <a:cs typeface="Arial" panose="020B0604020202020204" pitchFamily="34" charset="0"/>
                  </a:rPr>
                  <a:t>TU </a:t>
                </a:r>
                <a:r>
                  <a:rPr lang="en-US" sz="3700" dirty="0" smtClean="0">
                    <a:latin typeface="Arial" panose="020B0604020202020204" pitchFamily="34" charset="0"/>
                    <a:cs typeface="Arial" panose="020B0604020202020204" pitchFamily="34" charset="0"/>
                  </a:rPr>
                  <a:t>	</a:t>
                </a:r>
                <a:r>
                  <a:rPr lang="en-US" sz="3700" dirty="0" smtClean="0">
                    <a:solidFill>
                      <a:srgbClr val="C00000"/>
                    </a:solidFill>
                    <a:latin typeface="Arial" panose="020B0604020202020204" pitchFamily="34" charset="0"/>
                    <a:cs typeface="Arial" panose="020B0604020202020204" pitchFamily="34" charset="0"/>
                  </a:rPr>
                  <a:t>ii.</a:t>
                </a:r>
                <a:r>
                  <a:rPr lang="en-US" sz="3700" dirty="0" smtClean="0">
                    <a:latin typeface="Arial" panose="020B0604020202020204" pitchFamily="34" charset="0"/>
                    <a:cs typeface="Arial" panose="020B0604020202020204" pitchFamily="34" charset="0"/>
                  </a:rPr>
                  <a:t> </a:t>
                </a:r>
                <a:r>
                  <a:rPr lang="en-US" sz="3700" dirty="0">
                    <a:latin typeface="Arial" panose="020B0604020202020204" pitchFamily="34" charset="0"/>
                    <a:cs typeface="Arial" panose="020B0604020202020204" pitchFamily="34" charset="0"/>
                  </a:rPr>
                  <a:t>UV </a:t>
                </a:r>
                <a:r>
                  <a:rPr lang="en-US" sz="3700" dirty="0" smtClean="0">
                    <a:latin typeface="Arial" panose="020B0604020202020204" pitchFamily="34" charset="0"/>
                    <a:cs typeface="Arial" panose="020B0604020202020204" pitchFamily="34" charset="0"/>
                  </a:rPr>
                  <a:t>	</a:t>
                </a:r>
                <a:r>
                  <a:rPr lang="en-US" sz="3700" dirty="0" smtClean="0">
                    <a:solidFill>
                      <a:srgbClr val="C00000"/>
                    </a:solidFill>
                    <a:latin typeface="Arial" panose="020B0604020202020204" pitchFamily="34" charset="0"/>
                    <a:cs typeface="Arial" panose="020B0604020202020204" pitchFamily="34" charset="0"/>
                  </a:rPr>
                  <a:t>b.</a:t>
                </a:r>
                <a:r>
                  <a:rPr lang="en-US" sz="3700" dirty="0" smtClean="0">
                    <a:latin typeface="Arial" panose="020B0604020202020204" pitchFamily="34" charset="0"/>
                    <a:cs typeface="Arial" panose="020B0604020202020204" pitchFamily="34" charset="0"/>
                  </a:rPr>
                  <a:t>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b="0" i="0" smtClean="0">
                            <a:latin typeface="Cambria Math" panose="02040503050406030204" pitchFamily="18" charset="0"/>
                            <a:cs typeface="Arial" panose="020B0604020202020204" pitchFamily="34" charset="0"/>
                          </a:rPr>
                          <m:t>4</m:t>
                        </m:r>
                      </m:num>
                      <m:den>
                        <m:r>
                          <a:rPr lang="en-US" sz="3700" b="0" i="0" smtClean="0">
                            <a:latin typeface="Cambria Math" panose="02040503050406030204" pitchFamily="18" charset="0"/>
                            <a:cs typeface="Arial" panose="020B0604020202020204" pitchFamily="34" charset="0"/>
                          </a:rPr>
                          <m:t>9</m:t>
                        </m:r>
                      </m:den>
                    </m:f>
                  </m:oMath>
                </a14:m>
                <a:r>
                  <a:rPr lang="en-US" sz="3700" dirty="0">
                    <a:latin typeface="Arial" panose="020B0604020202020204" pitchFamily="34" charset="0"/>
                    <a:cs typeface="Arial" panose="020B0604020202020204" pitchFamily="34" charset="0"/>
                  </a:rPr>
                  <a:t> </a:t>
                </a:r>
                <a:r>
                  <a:rPr lang="en-US" sz="3700" dirty="0" smtClean="0">
                    <a:latin typeface="Arial" panose="020B0604020202020204" pitchFamily="34" charset="0"/>
                    <a:cs typeface="Arial" panose="020B0604020202020204" pitchFamily="34" charset="0"/>
                  </a:rPr>
                  <a:t>	</a:t>
                </a:r>
                <a:r>
                  <a:rPr lang="en-US" sz="3700" dirty="0" smtClean="0">
                    <a:solidFill>
                      <a:srgbClr val="C00000"/>
                    </a:solidFill>
                    <a:latin typeface="Arial" panose="020B0604020202020204" pitchFamily="34" charset="0"/>
                    <a:cs typeface="Arial" panose="020B0604020202020204" pitchFamily="34" charset="0"/>
                  </a:rPr>
                  <a:t>c.</a:t>
                </a:r>
                <a:r>
                  <a:rPr lang="en-US" sz="3700" dirty="0" smtClean="0">
                    <a:latin typeface="Arial" panose="020B0604020202020204" pitchFamily="34" charset="0"/>
                    <a:cs typeface="Arial" panose="020B0604020202020204" pitchFamily="34" charset="0"/>
                  </a:rPr>
                  <a:t>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b="0" i="0" smtClean="0">
                            <a:latin typeface="Cambria Math" panose="02040503050406030204" pitchFamily="18" charset="0"/>
                            <a:cs typeface="Arial" panose="020B0604020202020204" pitchFamily="34" charset="0"/>
                          </a:rPr>
                          <m:t>5</m:t>
                        </m:r>
                      </m:num>
                      <m:den>
                        <m:r>
                          <a:rPr lang="en-US" sz="3700" b="0" i="0" smtClean="0">
                            <a:latin typeface="Cambria Math" panose="02040503050406030204" pitchFamily="18" charset="0"/>
                            <a:cs typeface="Arial" panose="020B0604020202020204" pitchFamily="34" charset="0"/>
                          </a:rPr>
                          <m:t>12</m:t>
                        </m:r>
                      </m:den>
                    </m:f>
                  </m:oMath>
                </a14:m>
                <a:endParaRPr lang="en-US" sz="3700" dirty="0">
                  <a:latin typeface="Arial" panose="020B0604020202020204" pitchFamily="34" charset="0"/>
                  <a:cs typeface="Arial" panose="020B0604020202020204" pitchFamily="34" charset="0"/>
                </a:endParaRPr>
              </a:p>
              <a:p>
                <a:pPr marL="971550" lvl="2" indent="-514350">
                  <a:spcAft>
                    <a:spcPts val="300"/>
                  </a:spcAft>
                  <a:buClr>
                    <a:srgbClr val="C00000"/>
                  </a:buClr>
                  <a:buFont typeface="+mj-lt"/>
                  <a:buAutoNum type="alphaLcPeriod" startAt="4"/>
                  <a:tabLst>
                    <a:tab pos="1422400" algn="l"/>
                    <a:tab pos="2862263" algn="l"/>
                    <a:tab pos="5316538" algn="l"/>
                    <a:tab pos="6637338" algn="l"/>
                  </a:tabLst>
                </a:pPr>
                <a:r>
                  <a:rPr lang="en-US" sz="3700" dirty="0" smtClean="0">
                    <a:latin typeface="Arial" panose="020B0604020202020204" pitchFamily="34" charset="0"/>
                    <a:cs typeface="Arial" panose="020B0604020202020204" pitchFamily="34" charset="0"/>
                  </a:rPr>
                  <a:t>The </a:t>
                </a:r>
                <a:r>
                  <a:rPr lang="en-US" sz="3700" dirty="0">
                    <a:latin typeface="Arial" panose="020B0604020202020204" pitchFamily="34" charset="0"/>
                    <a:cs typeface="Arial" panose="020B0604020202020204" pitchFamily="34" charset="0"/>
                  </a:rPr>
                  <a:t>ratios of corresponding sides are not the same, therefore the parallelograms are not </a:t>
                </a:r>
                <a:r>
                  <a:rPr lang="en-US" sz="3700" dirty="0" smtClean="0">
                    <a:latin typeface="Arial" panose="020B0604020202020204" pitchFamily="34" charset="0"/>
                    <a:cs typeface="Arial" panose="020B0604020202020204" pitchFamily="34" charset="0"/>
                  </a:rPr>
                  <a:t>similar.</a:t>
                </a:r>
              </a:p>
              <a:p>
                <a:pPr marL="514350" lvl="1" indent="-514350">
                  <a:spcAft>
                    <a:spcPts val="300"/>
                  </a:spcAft>
                  <a:buClr>
                    <a:srgbClr val="C00000"/>
                  </a:buClr>
                  <a:buFont typeface="+mj-lt"/>
                  <a:buAutoNum type="arabicPeriod" startAt="4"/>
                  <a:tabLst>
                    <a:tab pos="1422400" algn="l"/>
                    <a:tab pos="2862263" algn="l"/>
                    <a:tab pos="5316538" algn="l"/>
                    <a:tab pos="6637338" algn="l"/>
                  </a:tabLst>
                </a:pPr>
                <a:r>
                  <a:rPr lang="en-US" sz="3700" dirty="0" smtClean="0">
                    <a:solidFill>
                      <a:srgbClr val="C00000"/>
                    </a:solidFill>
                    <a:latin typeface="Arial" panose="020B0604020202020204" pitchFamily="34" charset="0"/>
                    <a:cs typeface="Arial" panose="020B0604020202020204" pitchFamily="34" charset="0"/>
                  </a:rPr>
                  <a:t>a.</a:t>
                </a:r>
                <a:r>
                  <a:rPr lang="en-US" sz="3700" dirty="0" smtClean="0">
                    <a:latin typeface="Arial" panose="020B0604020202020204" pitchFamily="34" charset="0"/>
                    <a:cs typeface="Arial" panose="020B0604020202020204" pitchFamily="34" charset="0"/>
                  </a:rPr>
                  <a:t>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b="0" i="0" smtClean="0">
                            <a:latin typeface="Cambria Math" panose="02040503050406030204" pitchFamily="18" charset="0"/>
                            <a:cs typeface="Arial" panose="020B0604020202020204" pitchFamily="34" charset="0"/>
                          </a:rPr>
                          <m:t>10.5</m:t>
                        </m:r>
                      </m:num>
                      <m:den>
                        <m:r>
                          <a:rPr lang="en-US" sz="3700" b="0" i="0" smtClean="0">
                            <a:latin typeface="Cambria Math" panose="02040503050406030204" pitchFamily="18" charset="0"/>
                            <a:cs typeface="Arial" panose="020B0604020202020204" pitchFamily="34" charset="0"/>
                          </a:rPr>
                          <m:t>7</m:t>
                        </m:r>
                      </m:den>
                    </m:f>
                  </m:oMath>
                </a14:m>
                <a:r>
                  <a:rPr lang="en-US" sz="3700" dirty="0" smtClean="0">
                    <a:latin typeface="Arial" panose="020B0604020202020204" pitchFamily="34" charset="0"/>
                    <a:cs typeface="Arial" panose="020B0604020202020204" pitchFamily="34" charset="0"/>
                  </a:rPr>
                  <a:t> =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b="0" i="0" smtClean="0">
                            <a:latin typeface="Cambria Math" panose="02040503050406030204" pitchFamily="18" charset="0"/>
                            <a:cs typeface="Arial" panose="020B0604020202020204" pitchFamily="34" charset="0"/>
                          </a:rPr>
                          <m:t>3</m:t>
                        </m:r>
                      </m:num>
                      <m:den>
                        <m:r>
                          <a:rPr lang="en-US" sz="3700">
                            <a:latin typeface="Cambria Math" panose="02040503050406030204" pitchFamily="18" charset="0"/>
                            <a:cs typeface="Arial" panose="020B0604020202020204" pitchFamily="34" charset="0"/>
                          </a:rPr>
                          <m:t>2</m:t>
                        </m:r>
                      </m:den>
                    </m:f>
                  </m:oMath>
                </a14:m>
                <a:r>
                  <a:rPr lang="en-US" sz="3700" dirty="0" smtClean="0">
                    <a:latin typeface="Arial" panose="020B0604020202020204" pitchFamily="34" charset="0"/>
                    <a:cs typeface="Arial" panose="020B0604020202020204" pitchFamily="34" charset="0"/>
                  </a:rPr>
                  <a:t>	</a:t>
                </a:r>
                <a:r>
                  <a:rPr lang="en-US" sz="3700" dirty="0" smtClean="0">
                    <a:solidFill>
                      <a:srgbClr val="C00000"/>
                    </a:solidFill>
                    <a:latin typeface="Arial" panose="020B0604020202020204" pitchFamily="34" charset="0"/>
                    <a:cs typeface="Arial" panose="020B0604020202020204" pitchFamily="34" charset="0"/>
                  </a:rPr>
                  <a:t>b.</a:t>
                </a:r>
                <a:r>
                  <a:rPr lang="en-US" sz="3700" dirty="0" smtClean="0">
                    <a:latin typeface="Arial" panose="020B0604020202020204" pitchFamily="34" charset="0"/>
                    <a:cs typeface="Arial" panose="020B0604020202020204" pitchFamily="34" charset="0"/>
                  </a:rPr>
                  <a:t>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m:rPr>
                            <m:sty m:val="p"/>
                          </m:rPr>
                          <a:rPr lang="en-US" sz="3700" b="0" i="0" smtClean="0">
                            <a:latin typeface="Cambria Math" panose="02040503050406030204" pitchFamily="18" charset="0"/>
                            <a:cs typeface="Arial" panose="020B0604020202020204" pitchFamily="34" charset="0"/>
                          </a:rPr>
                          <m:t>FG</m:t>
                        </m:r>
                      </m:num>
                      <m:den>
                        <m:r>
                          <m:rPr>
                            <m:sty m:val="p"/>
                          </m:rPr>
                          <a:rPr lang="en-US" sz="3700" b="0" i="0" smtClean="0">
                            <a:latin typeface="Cambria Math" panose="02040503050406030204" pitchFamily="18" charset="0"/>
                            <a:cs typeface="Arial" panose="020B0604020202020204" pitchFamily="34" charset="0"/>
                          </a:rPr>
                          <m:t>BA</m:t>
                        </m:r>
                      </m:den>
                    </m:f>
                  </m:oMath>
                </a14:m>
                <a:r>
                  <a:rPr lang="en-US" sz="3700" dirty="0" smtClean="0">
                    <a:latin typeface="Arial" panose="020B0604020202020204" pitchFamily="34" charset="0"/>
                    <a:cs typeface="Arial" panose="020B0604020202020204" pitchFamily="34" charset="0"/>
                  </a:rPr>
                  <a:t> =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b="0" i="0" smtClean="0">
                            <a:latin typeface="Cambria Math" panose="02040503050406030204" pitchFamily="18" charset="0"/>
                            <a:cs typeface="Arial" panose="020B0604020202020204" pitchFamily="34" charset="0"/>
                          </a:rPr>
                          <m:t>6</m:t>
                        </m:r>
                      </m:num>
                      <m:den>
                        <m:r>
                          <a:rPr lang="en-US" sz="3700" b="0" i="0" smtClean="0">
                            <a:latin typeface="Cambria Math" panose="02040503050406030204" pitchFamily="18" charset="0"/>
                            <a:cs typeface="Arial" panose="020B0604020202020204" pitchFamily="34" charset="0"/>
                          </a:rPr>
                          <m:t>4</m:t>
                        </m:r>
                      </m:den>
                    </m:f>
                  </m:oMath>
                </a14:m>
                <a:r>
                  <a:rPr lang="en-US" sz="3700" dirty="0" smtClean="0">
                    <a:latin typeface="Arial" panose="020B0604020202020204" pitchFamily="34" charset="0"/>
                    <a:cs typeface="Arial" panose="020B0604020202020204" pitchFamily="34" charset="0"/>
                  </a:rPr>
                  <a:t> =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b="0" i="0" smtClean="0">
                            <a:latin typeface="Cambria Math" panose="02040503050406030204" pitchFamily="18" charset="0"/>
                            <a:cs typeface="Arial" panose="020B0604020202020204" pitchFamily="34" charset="0"/>
                          </a:rPr>
                          <m:t>3</m:t>
                        </m:r>
                      </m:num>
                      <m:den>
                        <m:r>
                          <a:rPr lang="en-US" sz="3700">
                            <a:latin typeface="Cambria Math" panose="02040503050406030204" pitchFamily="18" charset="0"/>
                            <a:cs typeface="Arial" panose="020B0604020202020204" pitchFamily="34" charset="0"/>
                          </a:rPr>
                          <m:t>2</m:t>
                        </m:r>
                      </m:den>
                    </m:f>
                  </m:oMath>
                </a14:m>
                <a:endParaRPr lang="en-US" sz="3700" dirty="0" smtClean="0">
                  <a:latin typeface="Arial" panose="020B0604020202020204" pitchFamily="34" charset="0"/>
                  <a:cs typeface="Arial" panose="020B0604020202020204" pitchFamily="34" charset="0"/>
                </a:endParaRPr>
              </a:p>
              <a:p>
                <a:pPr marL="971550" lvl="2" indent="-514350">
                  <a:spcAft>
                    <a:spcPts val="300"/>
                  </a:spcAft>
                  <a:buClr>
                    <a:srgbClr val="C00000"/>
                  </a:buClr>
                  <a:buFont typeface="+mj-lt"/>
                  <a:buAutoNum type="alphaLcPeriod" startAt="3"/>
                  <a:tabLst>
                    <a:tab pos="1422400" algn="l"/>
                    <a:tab pos="2862263" algn="l"/>
                    <a:tab pos="5316538" algn="l"/>
                    <a:tab pos="6637338" algn="l"/>
                  </a:tabLst>
                </a:pPr>
                <a:r>
                  <a:rPr lang="en-US" sz="3700" dirty="0">
                    <a:latin typeface="Arial" panose="020B0604020202020204" pitchFamily="34" charset="0"/>
                    <a:cs typeface="Arial" panose="020B0604020202020204" pitchFamily="34" charset="0"/>
                  </a:rPr>
                  <a:t>Yes; the ratios of corresponding </a:t>
                </a:r>
                <a:r>
                  <a:rPr lang="en-US" sz="3700" dirty="0" smtClean="0">
                    <a:latin typeface="Arial" panose="020B0604020202020204" pitchFamily="34" charset="0"/>
                    <a:cs typeface="Arial" panose="020B0604020202020204" pitchFamily="34" charset="0"/>
                  </a:rPr>
                  <a:t>sides </a:t>
                </a:r>
                <a:r>
                  <a:rPr lang="en-US" sz="3700" dirty="0">
                    <a:latin typeface="Arial" panose="020B0604020202020204" pitchFamily="34" charset="0"/>
                    <a:cs typeface="Arial" panose="020B0604020202020204" pitchFamily="34" charset="0"/>
                  </a:rPr>
                  <a:t>are the same. </a:t>
                </a:r>
                <a:endParaRPr lang="en-US" sz="3700" dirty="0" smtClean="0">
                  <a:latin typeface="Arial" panose="020B0604020202020204" pitchFamily="34" charset="0"/>
                  <a:cs typeface="Arial" panose="020B0604020202020204" pitchFamily="34" charset="0"/>
                </a:endParaRPr>
              </a:p>
              <a:p>
                <a:pPr marL="514350" lvl="1" indent="-514350">
                  <a:spcAft>
                    <a:spcPts val="300"/>
                  </a:spcAft>
                  <a:buClr>
                    <a:srgbClr val="C00000"/>
                  </a:buClr>
                  <a:buFont typeface="+mj-lt"/>
                  <a:buAutoNum type="arabicPeriod" startAt="4"/>
                  <a:tabLst>
                    <a:tab pos="1422400" algn="l"/>
                    <a:tab pos="2862263" algn="l"/>
                    <a:tab pos="5316538" algn="l"/>
                    <a:tab pos="6637338" algn="l"/>
                  </a:tabLst>
                </a:pPr>
                <a:r>
                  <a:rPr lang="en-US" sz="3700" dirty="0" smtClean="0">
                    <a:solidFill>
                      <a:srgbClr val="C00000"/>
                    </a:solidFill>
                    <a:latin typeface="Arial" panose="020B0604020202020204" pitchFamily="34" charset="0"/>
                    <a:cs typeface="Arial" panose="020B0604020202020204" pitchFamily="34" charset="0"/>
                  </a:rPr>
                  <a:t>a.</a:t>
                </a:r>
                <a:r>
                  <a:rPr lang="en-US" sz="3700" dirty="0" smtClean="0">
                    <a:latin typeface="Arial" panose="020B0604020202020204" pitchFamily="34" charset="0"/>
                    <a:cs typeface="Arial" panose="020B0604020202020204" pitchFamily="34" charset="0"/>
                  </a:rPr>
                  <a:t> </a:t>
                </a:r>
                <a:r>
                  <a:rPr lang="en-US" sz="3700" dirty="0">
                    <a:latin typeface="Arial" panose="020B0604020202020204" pitchFamily="34" charset="0"/>
                    <a:cs typeface="Arial" panose="020B0604020202020204" pitchFamily="34" charset="0"/>
                  </a:rPr>
                  <a:t>Similar </a:t>
                </a:r>
                <a:r>
                  <a:rPr lang="en-US" sz="3700" dirty="0" smtClean="0">
                    <a:latin typeface="Arial" panose="020B0604020202020204" pitchFamily="34" charset="0"/>
                    <a:cs typeface="Arial" panose="020B0604020202020204" pitchFamily="34" charset="0"/>
                  </a:rPr>
                  <a:t>	</a:t>
                </a:r>
                <a:r>
                  <a:rPr lang="en-US" sz="3700" dirty="0" smtClean="0">
                    <a:solidFill>
                      <a:srgbClr val="C00000"/>
                    </a:solidFill>
                    <a:latin typeface="Arial" panose="020B0604020202020204" pitchFamily="34" charset="0"/>
                    <a:cs typeface="Arial" panose="020B0604020202020204" pitchFamily="34" charset="0"/>
                  </a:rPr>
                  <a:t>b.</a:t>
                </a:r>
                <a:r>
                  <a:rPr lang="en-US" sz="3700" dirty="0" smtClean="0">
                    <a:latin typeface="Arial" panose="020B0604020202020204" pitchFamily="34" charset="0"/>
                    <a:cs typeface="Arial" panose="020B0604020202020204" pitchFamily="34" charset="0"/>
                  </a:rPr>
                  <a:t> </a:t>
                </a:r>
                <a:r>
                  <a:rPr lang="en-US" sz="3700" dirty="0">
                    <a:latin typeface="Arial" panose="020B0604020202020204" pitchFamily="34" charset="0"/>
                    <a:cs typeface="Arial" panose="020B0604020202020204" pitchFamily="34" charset="0"/>
                  </a:rPr>
                  <a:t>Similar </a:t>
                </a:r>
                <a:r>
                  <a:rPr lang="en-US" sz="3700" dirty="0" smtClean="0">
                    <a:latin typeface="Arial" panose="020B0604020202020204" pitchFamily="34" charset="0"/>
                    <a:cs typeface="Arial" panose="020B0604020202020204" pitchFamily="34" charset="0"/>
                  </a:rPr>
                  <a:t>	</a:t>
                </a:r>
                <a:r>
                  <a:rPr lang="en-US" sz="3700" dirty="0" smtClean="0">
                    <a:solidFill>
                      <a:srgbClr val="C00000"/>
                    </a:solidFill>
                    <a:latin typeface="Arial" panose="020B0604020202020204" pitchFamily="34" charset="0"/>
                    <a:cs typeface="Arial" panose="020B0604020202020204" pitchFamily="34" charset="0"/>
                  </a:rPr>
                  <a:t>c.</a:t>
                </a:r>
                <a:r>
                  <a:rPr lang="en-US" sz="3700" dirty="0" smtClean="0">
                    <a:latin typeface="Arial" panose="020B0604020202020204" pitchFamily="34" charset="0"/>
                    <a:cs typeface="Arial" panose="020B0604020202020204" pitchFamily="34" charset="0"/>
                  </a:rPr>
                  <a:t> </a:t>
                </a:r>
                <a:r>
                  <a:rPr lang="en-US" sz="3700" dirty="0">
                    <a:latin typeface="Arial" panose="020B0604020202020204" pitchFamily="34" charset="0"/>
                    <a:cs typeface="Arial" panose="020B0604020202020204" pitchFamily="34" charset="0"/>
                  </a:rPr>
                  <a:t>Not similar</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8568952" cy="5296258"/>
              </a:xfrm>
              <a:prstGeom prst="rect">
                <a:avLst/>
              </a:prstGeom>
              <a:blipFill rotWithShape="0">
                <a:blip r:embed="rId4"/>
                <a:stretch>
                  <a:fillRect l="-1991" b="-3452"/>
                </a:stretch>
              </a:blipFill>
            </p:spPr>
            <p:txBody>
              <a:bodyPr/>
              <a:lstStyle/>
              <a:p>
                <a:r>
                  <a:rPr lang="en-US">
                    <a:noFill/>
                  </a:rPr>
                  <a:t> </a:t>
                </a:r>
              </a:p>
            </p:txBody>
          </p:sp>
        </mc:Fallback>
      </mc:AlternateContent>
    </p:spTree>
    <p:extLst>
      <p:ext uri="{BB962C8B-B14F-4D97-AF65-F5344CB8AC3E}">
        <p14:creationId xmlns:p14="http://schemas.microsoft.com/office/powerpoint/2010/main" val="165362628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12.3 – </a:t>
            </a:r>
            <a:r>
              <a:rPr lang="en-US" sz="3600" dirty="0" smtClean="0">
                <a:latin typeface="Arial" panose="020B0604020202020204" pitchFamily="34" charset="0"/>
                <a:cs typeface="Arial" panose="020B0604020202020204" pitchFamily="34" charset="0"/>
              </a:rPr>
              <a:t>Similarity</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p:sp>
        <p:nvSpPr>
          <p:cNvPr id="3" name="Rectangle 2"/>
          <p:cNvSpPr/>
          <p:nvPr/>
        </p:nvSpPr>
        <p:spPr>
          <a:xfrm>
            <a:off x="251520" y="1196752"/>
            <a:ext cx="8568952" cy="5132174"/>
          </a:xfrm>
          <a:prstGeom prst="rect">
            <a:avLst/>
          </a:prstGeom>
        </p:spPr>
        <p:txBody>
          <a:bodyPr wrap="square">
            <a:spAutoFit/>
          </a:bodyPr>
          <a:lstStyle/>
          <a:p>
            <a:pPr marL="744538" lvl="1" indent="-744538">
              <a:spcAft>
                <a:spcPts val="300"/>
              </a:spcAft>
              <a:buClr>
                <a:srgbClr val="C00000"/>
              </a:buClr>
              <a:buFont typeface="+mj-lt"/>
              <a:buAutoNum type="arabicPeriod" startAt="7"/>
              <a:tabLst>
                <a:tab pos="1252538" algn="l"/>
                <a:tab pos="2862263" algn="l"/>
                <a:tab pos="5316538" algn="l"/>
                <a:tab pos="6637338" algn="l"/>
              </a:tabLst>
            </a:pPr>
            <a:r>
              <a:rPr lang="en-US" sz="3130" dirty="0" smtClean="0"/>
              <a:t>∠</a:t>
            </a:r>
            <a:r>
              <a:rPr lang="en-US" sz="3130" dirty="0" smtClean="0">
                <a:latin typeface="Arial" panose="020B0604020202020204" pitchFamily="34" charset="0"/>
                <a:cs typeface="Arial" panose="020B0604020202020204" pitchFamily="34" charset="0"/>
              </a:rPr>
              <a:t>DCB </a:t>
            </a:r>
            <a:r>
              <a:rPr lang="en-US" sz="3130" dirty="0">
                <a:latin typeface="Arial" panose="020B0604020202020204" pitchFamily="34" charset="0"/>
                <a:cs typeface="Arial" panose="020B0604020202020204" pitchFamily="34" charset="0"/>
              </a:rPr>
              <a:t>= </a:t>
            </a:r>
            <a:r>
              <a:rPr lang="en-US" sz="3130" dirty="0" smtClean="0"/>
              <a:t>∠</a:t>
            </a:r>
            <a:r>
              <a:rPr lang="en-US" sz="3130" dirty="0" smtClean="0">
                <a:latin typeface="Arial" panose="020B0604020202020204" pitchFamily="34" charset="0"/>
                <a:cs typeface="Arial" panose="020B0604020202020204" pitchFamily="34" charset="0"/>
              </a:rPr>
              <a:t>YXW </a:t>
            </a:r>
            <a:r>
              <a:rPr lang="en-US" sz="3130" dirty="0">
                <a:latin typeface="Arial" panose="020B0604020202020204" pitchFamily="34" charset="0"/>
                <a:cs typeface="Arial" panose="020B0604020202020204" pitchFamily="34" charset="0"/>
              </a:rPr>
              <a:t>= </a:t>
            </a:r>
            <a:r>
              <a:rPr lang="en-US" sz="3130" dirty="0" smtClean="0">
                <a:latin typeface="Arial" panose="020B0604020202020204" pitchFamily="34" charset="0"/>
                <a:cs typeface="Arial" panose="020B0604020202020204" pitchFamily="34" charset="0"/>
              </a:rPr>
              <a:t>155°. All </a:t>
            </a:r>
            <a:r>
              <a:rPr lang="en-US" sz="3130" dirty="0">
                <a:latin typeface="Arial" panose="020B0604020202020204" pitchFamily="34" charset="0"/>
                <a:cs typeface="Arial" panose="020B0604020202020204" pitchFamily="34" charset="0"/>
              </a:rPr>
              <a:t>the angles are the same, therefore the shapes are similar.</a:t>
            </a:r>
          </a:p>
          <a:p>
            <a:pPr marL="744538" lvl="1" indent="-744538">
              <a:spcAft>
                <a:spcPts val="300"/>
              </a:spcAft>
              <a:buClr>
                <a:srgbClr val="C00000"/>
              </a:buClr>
              <a:buFont typeface="+mj-lt"/>
              <a:buAutoNum type="arabicPeriod" startAt="7"/>
              <a:tabLst>
                <a:tab pos="1252538" algn="l"/>
                <a:tab pos="2862263" algn="l"/>
                <a:tab pos="5316538" algn="l"/>
                <a:tab pos="6637338" algn="l"/>
              </a:tabLst>
            </a:pPr>
            <a:r>
              <a:rPr lang="en-US" sz="3130" dirty="0" smtClean="0">
                <a:latin typeface="Arial" panose="020B0604020202020204" pitchFamily="34" charset="0"/>
                <a:cs typeface="Arial" panose="020B0604020202020204" pitchFamily="34" charset="0"/>
              </a:rPr>
              <a:t>55 </a:t>
            </a:r>
            <a:r>
              <a:rPr lang="en-US" sz="3130" dirty="0">
                <a:latin typeface="Arial" panose="020B0604020202020204" pitchFamily="34" charset="0"/>
                <a:cs typeface="Arial" panose="020B0604020202020204" pitchFamily="34" charset="0"/>
              </a:rPr>
              <a:t>cm</a:t>
            </a:r>
          </a:p>
          <a:p>
            <a:pPr marL="744538" lvl="1" indent="-744538">
              <a:spcAft>
                <a:spcPts val="300"/>
              </a:spcAft>
              <a:buClr>
                <a:srgbClr val="C00000"/>
              </a:buClr>
              <a:buFont typeface="+mj-lt"/>
              <a:buAutoNum type="arabicPeriod" startAt="7"/>
              <a:tabLst>
                <a:tab pos="1252538" algn="l"/>
                <a:tab pos="2862263" algn="l"/>
                <a:tab pos="5316538" algn="l"/>
                <a:tab pos="6637338" algn="l"/>
              </a:tabLst>
            </a:pPr>
            <a:r>
              <a:rPr lang="en-US" sz="3130" dirty="0" smtClean="0">
                <a:latin typeface="Arial" panose="020B0604020202020204" pitchFamily="34" charset="0"/>
                <a:cs typeface="Arial" panose="020B0604020202020204" pitchFamily="34" charset="0"/>
              </a:rPr>
              <a:t>20cm</a:t>
            </a:r>
            <a:endParaRPr lang="en-US" sz="3130" dirty="0">
              <a:latin typeface="Arial" panose="020B0604020202020204" pitchFamily="34" charset="0"/>
              <a:cs typeface="Arial" panose="020B0604020202020204" pitchFamily="34" charset="0"/>
            </a:endParaRPr>
          </a:p>
          <a:p>
            <a:pPr marL="744538" lvl="1" indent="-744538">
              <a:spcAft>
                <a:spcPts val="300"/>
              </a:spcAft>
              <a:buClr>
                <a:srgbClr val="C00000"/>
              </a:buClr>
              <a:buFont typeface="+mj-lt"/>
              <a:buAutoNum type="arabicPeriod" startAt="7"/>
              <a:tabLst>
                <a:tab pos="1252538" algn="l"/>
                <a:tab pos="2862263" algn="l"/>
                <a:tab pos="5316538" algn="l"/>
                <a:tab pos="6637338" algn="l"/>
              </a:tabLst>
            </a:pPr>
            <a:r>
              <a:rPr lang="en-US" sz="3130" dirty="0" smtClean="0">
                <a:latin typeface="Arial" panose="020B0604020202020204" pitchFamily="34" charset="0"/>
                <a:cs typeface="Arial" panose="020B0604020202020204" pitchFamily="34" charset="0"/>
              </a:rPr>
              <a:t>10 </a:t>
            </a:r>
            <a:r>
              <a:rPr lang="en-US" sz="3130" dirty="0">
                <a:latin typeface="Arial" panose="020B0604020202020204" pitchFamily="34" charset="0"/>
                <a:cs typeface="Arial" panose="020B0604020202020204" pitchFamily="34" charset="0"/>
              </a:rPr>
              <a:t>m</a:t>
            </a:r>
          </a:p>
          <a:p>
            <a:pPr marL="744538" lvl="1" indent="-744538">
              <a:spcAft>
                <a:spcPts val="300"/>
              </a:spcAft>
              <a:buClr>
                <a:srgbClr val="C00000"/>
              </a:buClr>
              <a:buFont typeface="+mj-lt"/>
              <a:buAutoNum type="arabicPeriod" startAt="7"/>
              <a:tabLst>
                <a:tab pos="1252538" algn="l"/>
                <a:tab pos="2862263" algn="l"/>
                <a:tab pos="5316538" algn="l"/>
                <a:tab pos="6637338" algn="l"/>
              </a:tabLst>
            </a:pPr>
            <a:r>
              <a:rPr lang="en-US" sz="3130" dirty="0" smtClean="0">
                <a:solidFill>
                  <a:srgbClr val="C00000"/>
                </a:solidFill>
                <a:latin typeface="Arial" panose="020B0604020202020204" pitchFamily="34" charset="0"/>
                <a:cs typeface="Arial" panose="020B0604020202020204" pitchFamily="34" charset="0"/>
              </a:rPr>
              <a:t>a.</a:t>
            </a:r>
            <a:r>
              <a:rPr lang="en-US" sz="3130" dirty="0" smtClean="0">
                <a:latin typeface="Arial" panose="020B0604020202020204" pitchFamily="34" charset="0"/>
                <a:cs typeface="Arial" panose="020B0604020202020204" pitchFamily="34" charset="0"/>
              </a:rPr>
              <a:t> </a:t>
            </a:r>
            <a:r>
              <a:rPr lang="en-US" sz="3130" dirty="0">
                <a:latin typeface="Arial" panose="020B0604020202020204" pitchFamily="34" charset="0"/>
                <a:cs typeface="Arial" panose="020B0604020202020204" pitchFamily="34" charset="0"/>
              </a:rPr>
              <a:t>The corresponding angles are all </a:t>
            </a:r>
            <a:r>
              <a:rPr lang="en-US" sz="3130" dirty="0" smtClean="0">
                <a:latin typeface="Arial" panose="020B0604020202020204" pitchFamily="34" charset="0"/>
                <a:cs typeface="Arial" panose="020B0604020202020204" pitchFamily="34" charset="0"/>
              </a:rPr>
              <a:t>equal</a:t>
            </a:r>
            <a:r>
              <a:rPr lang="en-US" sz="3130" dirty="0">
                <a:latin typeface="Arial" panose="020B0604020202020204" pitchFamily="34" charset="0"/>
                <a:cs typeface="Arial" panose="020B0604020202020204" pitchFamily="34" charset="0"/>
              </a:rPr>
              <a:t>. </a:t>
            </a:r>
            <a:endParaRPr lang="en-US" sz="3130" dirty="0" smtClean="0">
              <a:latin typeface="Arial" panose="020B0604020202020204" pitchFamily="34" charset="0"/>
              <a:cs typeface="Arial" panose="020B0604020202020204" pitchFamily="34" charset="0"/>
            </a:endParaRPr>
          </a:p>
          <a:p>
            <a:pPr marL="1150938" lvl="2" indent="-457200">
              <a:spcAft>
                <a:spcPts val="300"/>
              </a:spcAft>
              <a:buClr>
                <a:srgbClr val="C00000"/>
              </a:buClr>
              <a:buFont typeface="+mj-lt"/>
              <a:buAutoNum type="alphaLcPeriod" startAt="2"/>
              <a:tabLst>
                <a:tab pos="1252538" algn="l"/>
                <a:tab pos="2862263" algn="l"/>
                <a:tab pos="5316538" algn="l"/>
                <a:tab pos="6637338" algn="l"/>
              </a:tabLst>
            </a:pPr>
            <a:r>
              <a:rPr lang="en-US" sz="3130" dirty="0" smtClean="0">
                <a:latin typeface="Arial" panose="020B0604020202020204" pitchFamily="34" charset="0"/>
                <a:cs typeface="Arial" panose="020B0604020202020204" pitchFamily="34" charset="0"/>
              </a:rPr>
              <a:t>5cm </a:t>
            </a:r>
          </a:p>
          <a:p>
            <a:pPr marL="1150938" lvl="2" indent="-457200">
              <a:spcAft>
                <a:spcPts val="300"/>
              </a:spcAft>
              <a:buClr>
                <a:srgbClr val="C00000"/>
              </a:buClr>
              <a:buFont typeface="+mj-lt"/>
              <a:buAutoNum type="alphaLcPeriod" startAt="2"/>
              <a:tabLst>
                <a:tab pos="1252538" algn="l"/>
                <a:tab pos="2862263" algn="l"/>
                <a:tab pos="5316538" algn="l"/>
                <a:tab pos="6637338" algn="l"/>
              </a:tabLst>
            </a:pPr>
            <a:r>
              <a:rPr lang="en-US" sz="3130" dirty="0" smtClean="0">
                <a:latin typeface="Arial" panose="020B0604020202020204" pitchFamily="34" charset="0"/>
                <a:cs typeface="Arial" panose="020B0604020202020204" pitchFamily="34" charset="0"/>
              </a:rPr>
              <a:t>All </a:t>
            </a:r>
            <a:r>
              <a:rPr lang="en-US" sz="3130" dirty="0">
                <a:latin typeface="Arial" panose="020B0604020202020204" pitchFamily="34" charset="0"/>
                <a:cs typeface="Arial" panose="020B0604020202020204" pitchFamily="34" charset="0"/>
              </a:rPr>
              <a:t>right-angled triangles with one other </a:t>
            </a:r>
            <a:r>
              <a:rPr lang="en-US" sz="3130" dirty="0" smtClean="0">
                <a:latin typeface="Arial" panose="020B0604020202020204" pitchFamily="34" charset="0"/>
                <a:cs typeface="Arial" panose="020B0604020202020204" pitchFamily="34" charset="0"/>
              </a:rPr>
              <a:t>angle the </a:t>
            </a:r>
            <a:r>
              <a:rPr lang="en-US" sz="3130" dirty="0">
                <a:latin typeface="Arial" panose="020B0604020202020204" pitchFamily="34" charset="0"/>
                <a:cs typeface="Arial" panose="020B0604020202020204" pitchFamily="34" charset="0"/>
              </a:rPr>
              <a:t>same are similar, </a:t>
            </a:r>
            <a:endParaRPr lang="en-US" sz="3130" dirty="0" smtClean="0">
              <a:latin typeface="Arial" panose="020B0604020202020204" pitchFamily="34" charset="0"/>
              <a:cs typeface="Arial" panose="020B0604020202020204" pitchFamily="34" charset="0"/>
            </a:endParaRPr>
          </a:p>
          <a:p>
            <a:pPr marL="1150938" lvl="2" indent="-457200">
              <a:spcAft>
                <a:spcPts val="300"/>
              </a:spcAft>
              <a:buClr>
                <a:srgbClr val="C00000"/>
              </a:buClr>
              <a:buFont typeface="+mj-lt"/>
              <a:buAutoNum type="alphaLcPeriod" startAt="2"/>
              <a:tabLst>
                <a:tab pos="1252538" algn="l"/>
                <a:tab pos="2862263" algn="l"/>
                <a:tab pos="5316538" algn="l"/>
                <a:tab pos="6637338" algn="l"/>
              </a:tabLst>
            </a:pPr>
            <a:r>
              <a:rPr lang="en-US" sz="3130" dirty="0" smtClean="0">
                <a:latin typeface="Arial" panose="020B0604020202020204" pitchFamily="34" charset="0"/>
                <a:cs typeface="Arial" panose="020B0604020202020204" pitchFamily="34" charset="0"/>
              </a:rPr>
              <a:t>0.5 	</a:t>
            </a:r>
            <a:r>
              <a:rPr lang="en-US" sz="3130" dirty="0" smtClean="0">
                <a:solidFill>
                  <a:srgbClr val="C00000"/>
                </a:solidFill>
                <a:latin typeface="Arial" panose="020B0604020202020204" pitchFamily="34" charset="0"/>
                <a:cs typeface="Arial" panose="020B0604020202020204" pitchFamily="34" charset="0"/>
              </a:rPr>
              <a:t>e.</a:t>
            </a:r>
            <a:r>
              <a:rPr lang="en-US" sz="3130" dirty="0" smtClean="0">
                <a:latin typeface="Arial" panose="020B0604020202020204" pitchFamily="34" charset="0"/>
                <a:cs typeface="Arial" panose="020B0604020202020204" pitchFamily="34" charset="0"/>
              </a:rPr>
              <a:t> </a:t>
            </a:r>
            <a:r>
              <a:rPr lang="en-US" sz="3130" dirty="0">
                <a:latin typeface="Arial" panose="020B0604020202020204" pitchFamily="34" charset="0"/>
                <a:cs typeface="Arial" panose="020B0604020202020204" pitchFamily="34" charset="0"/>
              </a:rPr>
              <a:t>sine</a:t>
            </a:r>
          </a:p>
        </p:txBody>
      </p:sp>
    </p:spTree>
    <p:extLst>
      <p:ext uri="{BB962C8B-B14F-4D97-AF65-F5344CB8AC3E}">
        <p14:creationId xmlns:p14="http://schemas.microsoft.com/office/powerpoint/2010/main" val="1322039546"/>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12.3 – </a:t>
            </a:r>
            <a:r>
              <a:rPr lang="en-US" sz="3600" dirty="0" smtClean="0">
                <a:latin typeface="Arial" panose="020B0604020202020204" pitchFamily="34" charset="0"/>
                <a:cs typeface="Arial" panose="020B0604020202020204" pitchFamily="34" charset="0"/>
              </a:rPr>
              <a:t>Similarity</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p:sp>
        <p:nvSpPr>
          <p:cNvPr id="3" name="Rectangle 2"/>
          <p:cNvSpPr/>
          <p:nvPr/>
        </p:nvSpPr>
        <p:spPr>
          <a:xfrm>
            <a:off x="251520" y="1196752"/>
            <a:ext cx="8568952" cy="5709255"/>
          </a:xfrm>
          <a:prstGeom prst="rect">
            <a:avLst/>
          </a:prstGeom>
        </p:spPr>
        <p:txBody>
          <a:bodyPr wrap="square">
            <a:spAutoFit/>
          </a:bodyPr>
          <a:lstStyle/>
          <a:p>
            <a:pPr marL="744538" lvl="1" indent="-744538">
              <a:spcAft>
                <a:spcPts val="300"/>
              </a:spcAft>
              <a:buClr>
                <a:srgbClr val="C00000"/>
              </a:buClr>
              <a:buFont typeface="+mj-lt"/>
              <a:buAutoNum type="arabicPeriod" startAt="12"/>
              <a:tabLst>
                <a:tab pos="1252538" algn="l"/>
                <a:tab pos="3538538" algn="l"/>
                <a:tab pos="5316538" algn="l"/>
                <a:tab pos="6637338" algn="l"/>
              </a:tabLst>
            </a:pPr>
            <a:r>
              <a:rPr lang="en-US" sz="3400" dirty="0"/>
              <a:t>14cm</a:t>
            </a:r>
          </a:p>
          <a:p>
            <a:pPr marL="744538" lvl="1" indent="-744538">
              <a:spcAft>
                <a:spcPts val="300"/>
              </a:spcAft>
              <a:buClr>
                <a:srgbClr val="C00000"/>
              </a:buClr>
              <a:buFont typeface="+mj-lt"/>
              <a:buAutoNum type="arabicPeriod" startAt="12"/>
              <a:tabLst>
                <a:tab pos="1252538" algn="l"/>
                <a:tab pos="3538538" algn="l"/>
                <a:tab pos="5316538" algn="l"/>
                <a:tab pos="6637338" algn="l"/>
              </a:tabLst>
            </a:pPr>
            <a:r>
              <a:rPr lang="en-US" sz="3400" dirty="0" smtClean="0">
                <a:solidFill>
                  <a:srgbClr val="C00000"/>
                </a:solidFill>
              </a:rPr>
              <a:t>a.</a:t>
            </a:r>
            <a:r>
              <a:rPr lang="en-US" sz="3400" dirty="0" smtClean="0"/>
              <a:t> </a:t>
            </a:r>
            <a:r>
              <a:rPr lang="en-US" sz="3400" dirty="0"/>
              <a:t>6cm </a:t>
            </a:r>
            <a:r>
              <a:rPr lang="en-US" sz="3400" dirty="0" smtClean="0"/>
              <a:t>	</a:t>
            </a:r>
            <a:r>
              <a:rPr lang="en-US" sz="3400" dirty="0" smtClean="0">
                <a:solidFill>
                  <a:srgbClr val="C00000"/>
                </a:solidFill>
              </a:rPr>
              <a:t>b.</a:t>
            </a:r>
            <a:r>
              <a:rPr lang="en-US" sz="3400" dirty="0" smtClean="0"/>
              <a:t> </a:t>
            </a:r>
            <a:r>
              <a:rPr lang="en-US" sz="3400" dirty="0"/>
              <a:t>2.8 m</a:t>
            </a:r>
          </a:p>
          <a:p>
            <a:pPr marL="744538" lvl="1" indent="-744538">
              <a:spcAft>
                <a:spcPts val="300"/>
              </a:spcAft>
              <a:buClr>
                <a:srgbClr val="C00000"/>
              </a:buClr>
              <a:buFont typeface="+mj-lt"/>
              <a:buAutoNum type="arabicPeriod" startAt="12"/>
              <a:tabLst>
                <a:tab pos="1252538" algn="l"/>
                <a:tab pos="3538538" algn="l"/>
                <a:tab pos="5316538" algn="l"/>
                <a:tab pos="6637338" algn="l"/>
              </a:tabLst>
            </a:pPr>
            <a:r>
              <a:rPr lang="en-US" sz="3400" dirty="0" smtClean="0">
                <a:solidFill>
                  <a:srgbClr val="C00000"/>
                </a:solidFill>
              </a:rPr>
              <a:t>a.</a:t>
            </a:r>
            <a:r>
              <a:rPr lang="en-US" sz="3400" dirty="0" smtClean="0"/>
              <a:t> </a:t>
            </a:r>
            <a:r>
              <a:rPr lang="en-US" sz="3400" dirty="0"/>
              <a:t>Yes; corresponding sides are all in </a:t>
            </a:r>
            <a:r>
              <a:rPr lang="en-US" sz="3400" dirty="0" smtClean="0"/>
              <a:t>	the </a:t>
            </a:r>
            <a:r>
              <a:rPr lang="en-US" sz="3400" dirty="0"/>
              <a:t>same ratio, </a:t>
            </a:r>
            <a:endParaRPr lang="en-US" sz="3400" dirty="0" smtClean="0"/>
          </a:p>
          <a:p>
            <a:pPr marL="1201738" lvl="2" indent="-457200">
              <a:spcAft>
                <a:spcPts val="300"/>
              </a:spcAft>
              <a:buClr>
                <a:srgbClr val="C00000"/>
              </a:buClr>
              <a:buFont typeface="+mj-lt"/>
              <a:buAutoNum type="alphaLcPeriod" startAt="2"/>
              <a:tabLst>
                <a:tab pos="1252538" algn="l"/>
                <a:tab pos="3538538" algn="l"/>
                <a:tab pos="5316538" algn="l"/>
                <a:tab pos="6637338" algn="l"/>
              </a:tabLst>
            </a:pPr>
            <a:r>
              <a:rPr lang="en-US" sz="3400" dirty="0" smtClean="0"/>
              <a:t>No</a:t>
            </a:r>
            <a:r>
              <a:rPr lang="en-US" sz="3400" dirty="0"/>
              <a:t>; corresponding sides are not in the same </a:t>
            </a:r>
            <a:r>
              <a:rPr lang="en-US" sz="3400" dirty="0" smtClean="0"/>
              <a:t>ratio</a:t>
            </a:r>
            <a:r>
              <a:rPr lang="en-US" sz="3400" dirty="0"/>
              <a:t>.</a:t>
            </a:r>
          </a:p>
          <a:p>
            <a:pPr marL="744538" lvl="1" indent="-744538">
              <a:spcAft>
                <a:spcPts val="300"/>
              </a:spcAft>
              <a:buClr>
                <a:srgbClr val="C00000"/>
              </a:buClr>
              <a:buFont typeface="+mj-lt"/>
              <a:buAutoNum type="arabicPeriod" startAt="12"/>
              <a:tabLst>
                <a:tab pos="1252538" algn="l"/>
                <a:tab pos="3538538" algn="l"/>
                <a:tab pos="5316538" algn="l"/>
                <a:tab pos="6637338" algn="l"/>
              </a:tabLst>
            </a:pPr>
            <a:r>
              <a:rPr lang="en-US" sz="3400" dirty="0" smtClean="0">
                <a:solidFill>
                  <a:srgbClr val="C00000"/>
                </a:solidFill>
              </a:rPr>
              <a:t>a.</a:t>
            </a:r>
            <a:r>
              <a:rPr lang="en-US" sz="3400" dirty="0" smtClean="0"/>
              <a:t> </a:t>
            </a:r>
            <a:r>
              <a:rPr lang="en-US" sz="3400" dirty="0"/>
              <a:t>Each shape has 6 equal sides and </a:t>
            </a:r>
            <a:r>
              <a:rPr lang="en-US" sz="3400" dirty="0" smtClean="0"/>
              <a:t>	6 </a:t>
            </a:r>
            <a:r>
              <a:rPr lang="en-US" sz="3400" dirty="0"/>
              <a:t>equal angles, </a:t>
            </a:r>
            <a:r>
              <a:rPr lang="en-US" sz="3400" dirty="0" smtClean="0"/>
              <a:t>so they </a:t>
            </a:r>
            <a:r>
              <a:rPr lang="en-US" sz="3400" dirty="0"/>
              <a:t>are similar, </a:t>
            </a:r>
            <a:endParaRPr lang="en-US" sz="3400" dirty="0" smtClean="0"/>
          </a:p>
          <a:p>
            <a:pPr marL="1201738" lvl="2" indent="-457200">
              <a:spcAft>
                <a:spcPts val="300"/>
              </a:spcAft>
              <a:buClr>
                <a:srgbClr val="C00000"/>
              </a:buClr>
              <a:buFont typeface="+mj-lt"/>
              <a:buAutoNum type="alphaLcPeriod" startAt="2"/>
              <a:tabLst>
                <a:tab pos="1252538" algn="l"/>
                <a:tab pos="3538538" algn="l"/>
                <a:tab pos="5316538" algn="l"/>
                <a:tab pos="6637338" algn="l"/>
              </a:tabLst>
            </a:pPr>
            <a:r>
              <a:rPr lang="en-US" sz="3400" dirty="0" smtClean="0"/>
              <a:t>Yes</a:t>
            </a:r>
            <a:endParaRPr lang="en-US" sz="3400" dirty="0"/>
          </a:p>
          <a:p>
            <a:pPr marL="744538" lvl="1" indent="-744538">
              <a:spcAft>
                <a:spcPts val="300"/>
              </a:spcAft>
              <a:buClr>
                <a:srgbClr val="C00000"/>
              </a:buClr>
              <a:buFont typeface="+mj-lt"/>
              <a:buAutoNum type="arabicPeriod" startAt="12"/>
              <a:tabLst>
                <a:tab pos="1252538" algn="l"/>
                <a:tab pos="3538538" algn="l"/>
                <a:tab pos="5316538" algn="l"/>
                <a:tab pos="6637338" algn="l"/>
              </a:tabLst>
            </a:pPr>
            <a:r>
              <a:rPr lang="en-US" sz="3400" dirty="0" smtClean="0">
                <a:solidFill>
                  <a:srgbClr val="C00000"/>
                </a:solidFill>
              </a:rPr>
              <a:t>a.</a:t>
            </a:r>
            <a:r>
              <a:rPr lang="en-US" sz="3400" dirty="0" smtClean="0"/>
              <a:t> </a:t>
            </a:r>
            <a:r>
              <a:rPr lang="en-US" sz="3400" dirty="0"/>
              <a:t>12.7 cm </a:t>
            </a:r>
            <a:r>
              <a:rPr lang="en-US" sz="3400" dirty="0" smtClean="0"/>
              <a:t>	</a:t>
            </a:r>
            <a:r>
              <a:rPr lang="en-US" sz="3400" dirty="0" smtClean="0">
                <a:solidFill>
                  <a:srgbClr val="C00000"/>
                </a:solidFill>
              </a:rPr>
              <a:t>b.</a:t>
            </a:r>
            <a:r>
              <a:rPr lang="en-US" sz="3400" dirty="0" smtClean="0"/>
              <a:t> </a:t>
            </a:r>
            <a:r>
              <a:rPr lang="en-US" sz="3400" dirty="0"/>
              <a:t>17.7 cm</a:t>
            </a: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438633"/>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12.4 – More </a:t>
            </a:r>
            <a:r>
              <a:rPr lang="en-US" sz="3600" dirty="0" smtClean="0">
                <a:latin typeface="Arial" panose="020B0604020202020204" pitchFamily="34" charset="0"/>
                <a:cs typeface="Arial" panose="020B0604020202020204" pitchFamily="34" charset="0"/>
              </a:rPr>
              <a:t>Similarity</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8568952" cy="5254900"/>
              </a:xfrm>
              <a:prstGeom prst="rect">
                <a:avLst/>
              </a:prstGeom>
            </p:spPr>
            <p:txBody>
              <a:bodyPr wrap="square">
                <a:spAutoFit/>
              </a:bodyPr>
              <a:lstStyle/>
              <a:p>
                <a:pPr marL="576263" lvl="1" indent="-576263">
                  <a:spcAft>
                    <a:spcPts val="300"/>
                  </a:spcAft>
                  <a:buClr>
                    <a:srgbClr val="C00000"/>
                  </a:buClr>
                  <a:buFont typeface="+mj-lt"/>
                  <a:buAutoNum type="arabicPeriod"/>
                  <a:tabLst>
                    <a:tab pos="1084263" algn="l"/>
                    <a:tab pos="3538538" algn="l"/>
                    <a:tab pos="5316538" algn="l"/>
                    <a:tab pos="6637338" algn="l"/>
                  </a:tabLst>
                </a:pPr>
                <a:r>
                  <a:rPr lang="en-US" sz="3150" dirty="0" smtClean="0">
                    <a:solidFill>
                      <a:srgbClr val="C00000"/>
                    </a:solidFill>
                  </a:rPr>
                  <a:t>a.</a:t>
                </a:r>
                <a:r>
                  <a:rPr lang="en-US" sz="3150" dirty="0"/>
                  <a:t> </a:t>
                </a:r>
                <a:r>
                  <a:rPr lang="en-US" sz="3150" dirty="0" smtClean="0"/>
                  <a:t>2	</a:t>
                </a:r>
                <a:r>
                  <a:rPr lang="en-US" sz="3150" dirty="0" smtClean="0">
                    <a:solidFill>
                      <a:srgbClr val="C00000"/>
                    </a:solidFill>
                  </a:rPr>
                  <a:t>b.</a:t>
                </a:r>
                <a:r>
                  <a:rPr lang="en-US" sz="3150" dirty="0" smtClean="0"/>
                  <a:t> </a:t>
                </a:r>
                <a14:m>
                  <m:oMath xmlns:m="http://schemas.openxmlformats.org/officeDocument/2006/math">
                    <m:f>
                      <m:fPr>
                        <m:ctrlPr>
                          <a:rPr lang="en-US" sz="3150" i="1">
                            <a:latin typeface="Cambria Math" panose="02040503050406030204" pitchFamily="18" charset="0"/>
                            <a:cs typeface="Arial" panose="020B0604020202020204" pitchFamily="34" charset="0"/>
                          </a:rPr>
                        </m:ctrlPr>
                      </m:fPr>
                      <m:num>
                        <m:r>
                          <a:rPr lang="en-US" sz="3150">
                            <a:latin typeface="Cambria Math" panose="02040503050406030204" pitchFamily="18" charset="0"/>
                            <a:cs typeface="Arial" panose="020B0604020202020204" pitchFamily="34" charset="0"/>
                          </a:rPr>
                          <m:t>1</m:t>
                        </m:r>
                      </m:num>
                      <m:den>
                        <m:r>
                          <a:rPr lang="en-US" sz="3150">
                            <a:latin typeface="Cambria Math" panose="02040503050406030204" pitchFamily="18" charset="0"/>
                            <a:cs typeface="Arial" panose="020B0604020202020204" pitchFamily="34" charset="0"/>
                          </a:rPr>
                          <m:t>2</m:t>
                        </m:r>
                      </m:den>
                    </m:f>
                  </m:oMath>
                </a14:m>
                <a:endParaRPr lang="en-US" sz="3150" dirty="0"/>
              </a:p>
              <a:p>
                <a:pPr marL="576263" lvl="1" indent="-576263">
                  <a:spcAft>
                    <a:spcPts val="300"/>
                  </a:spcAft>
                  <a:buClr>
                    <a:srgbClr val="C00000"/>
                  </a:buClr>
                  <a:buFont typeface="+mj-lt"/>
                  <a:buAutoNum type="arabicPeriod"/>
                  <a:tabLst>
                    <a:tab pos="1084263" algn="l"/>
                    <a:tab pos="3538538" algn="l"/>
                    <a:tab pos="5316538" algn="l"/>
                    <a:tab pos="6637338" algn="l"/>
                  </a:tabLst>
                </a:pPr>
                <a:r>
                  <a:rPr lang="en-US" sz="3150" dirty="0" smtClean="0">
                    <a:solidFill>
                      <a:srgbClr val="C00000"/>
                    </a:solidFill>
                  </a:rPr>
                  <a:t>a.</a:t>
                </a:r>
                <a:r>
                  <a:rPr lang="en-US" sz="3150" dirty="0" smtClean="0"/>
                  <a:t> 	∠EDC </a:t>
                </a:r>
                <a:r>
                  <a:rPr lang="en-US" sz="3150" dirty="0"/>
                  <a:t>= EBA (alternate); </a:t>
                </a:r>
                <a:r>
                  <a:rPr lang="en-US" sz="3150" dirty="0" smtClean="0"/>
                  <a:t>∠DCE = 	∠EAB 	(</a:t>
                </a:r>
                <a:r>
                  <a:rPr lang="en-US" sz="3150" dirty="0"/>
                  <a:t>alternate</a:t>
                </a:r>
                <a:r>
                  <a:rPr lang="en-US" sz="3150" dirty="0" smtClean="0"/>
                  <a:t>); ∠CED </a:t>
                </a:r>
                <a:r>
                  <a:rPr lang="en-US" sz="3150" dirty="0"/>
                  <a:t>= </a:t>
                </a:r>
                <a:r>
                  <a:rPr lang="en-US" sz="3150" dirty="0" smtClean="0"/>
                  <a:t>∠AEB (</a:t>
                </a:r>
                <a:r>
                  <a:rPr lang="en-US" sz="3150" dirty="0"/>
                  <a:t>vertically </a:t>
                </a:r>
                <a:r>
                  <a:rPr lang="en-US" sz="3150" dirty="0" smtClean="0"/>
                  <a:t>	opposite</a:t>
                </a:r>
                <a:r>
                  <a:rPr lang="en-US" sz="3150" dirty="0"/>
                  <a:t>). Therefore all </a:t>
                </a:r>
                <a:r>
                  <a:rPr lang="en-US" sz="3150" dirty="0" smtClean="0"/>
                  <a:t>	angles </a:t>
                </a:r>
                <a:r>
                  <a:rPr lang="en-US" sz="3150" dirty="0"/>
                  <a:t>are equal </a:t>
                </a:r>
                <a:r>
                  <a:rPr lang="en-US" sz="3150" dirty="0" smtClean="0"/>
                  <a:t>	and </a:t>
                </a:r>
                <a:r>
                  <a:rPr lang="en-US" sz="3150" dirty="0"/>
                  <a:t>the triangles </a:t>
                </a:r>
                <a:r>
                  <a:rPr lang="en-US" sz="3150" dirty="0" smtClean="0"/>
                  <a:t>are similar</a:t>
                </a:r>
                <a:r>
                  <a:rPr lang="en-US" sz="3150" dirty="0"/>
                  <a:t>.</a:t>
                </a:r>
              </a:p>
              <a:p>
                <a:pPr marL="576263" lvl="1" indent="-576263">
                  <a:spcAft>
                    <a:spcPts val="300"/>
                  </a:spcAft>
                  <a:buClr>
                    <a:srgbClr val="C00000"/>
                  </a:buClr>
                  <a:buFont typeface="+mj-lt"/>
                  <a:buAutoNum type="arabicPeriod"/>
                  <a:tabLst>
                    <a:tab pos="1084263" algn="l"/>
                    <a:tab pos="3538538" algn="l"/>
                    <a:tab pos="5316538" algn="l"/>
                    <a:tab pos="6637338" algn="l"/>
                  </a:tabLst>
                </a:pPr>
                <a:r>
                  <a:rPr lang="en-US" sz="3150" dirty="0" smtClean="0">
                    <a:solidFill>
                      <a:srgbClr val="C00000"/>
                    </a:solidFill>
                  </a:rPr>
                  <a:t>a.</a:t>
                </a:r>
                <a:r>
                  <a:rPr lang="en-US" sz="3150" dirty="0" smtClean="0"/>
                  <a:t> 	∠RPQ = ∠RTS </a:t>
                </a:r>
                <a:r>
                  <a:rPr lang="en-US" sz="3150" dirty="0"/>
                  <a:t>(alternate); </a:t>
                </a:r>
                <a:r>
                  <a:rPr lang="en-US" sz="3150" dirty="0" smtClean="0"/>
                  <a:t/>
                </a:r>
                <a:br>
                  <a:rPr lang="en-US" sz="3150" dirty="0" smtClean="0"/>
                </a:br>
                <a:r>
                  <a:rPr lang="en-US" sz="3150" dirty="0" smtClean="0"/>
                  <a:t>	∠PQR </a:t>
                </a:r>
                <a:r>
                  <a:rPr lang="en-US" sz="3150" dirty="0"/>
                  <a:t>= </a:t>
                </a:r>
                <a:r>
                  <a:rPr lang="en-US" sz="3150" dirty="0" smtClean="0"/>
                  <a:t>∠RST </a:t>
                </a:r>
                <a:r>
                  <a:rPr lang="en-US" sz="3150" dirty="0"/>
                  <a:t>(alternate);</a:t>
                </a:r>
              </a:p>
              <a:p>
                <a:pPr marL="576263" lvl="1" indent="-576263">
                  <a:spcAft>
                    <a:spcPts val="300"/>
                  </a:spcAft>
                  <a:buClr>
                    <a:srgbClr val="C00000"/>
                  </a:buClr>
                  <a:buFont typeface="+mj-lt"/>
                  <a:buAutoNum type="arabicPeriod"/>
                  <a:tabLst>
                    <a:tab pos="1084263" algn="l"/>
                    <a:tab pos="3538538" algn="l"/>
                    <a:tab pos="5316538" algn="l"/>
                    <a:tab pos="6637338" algn="l"/>
                  </a:tabLst>
                </a:pPr>
                <a:r>
                  <a:rPr lang="en-US" sz="3150" dirty="0" smtClean="0"/>
                  <a:t>∠PRQ </a:t>
                </a:r>
                <a:r>
                  <a:rPr lang="en-US" sz="3150" dirty="0"/>
                  <a:t>= </a:t>
                </a:r>
                <a:r>
                  <a:rPr lang="en-US" sz="3150" dirty="0" smtClean="0"/>
                  <a:t>∠SRT </a:t>
                </a:r>
                <a:r>
                  <a:rPr lang="en-US" sz="3150" dirty="0"/>
                  <a:t>(vertically opposite). Therefore all angles are equal and the triangles are similar.</a:t>
                </a:r>
                <a:endParaRPr lang="en-US" sz="315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8568952" cy="5254900"/>
              </a:xfrm>
              <a:prstGeom prst="rect">
                <a:avLst/>
              </a:prstGeom>
              <a:blipFill rotWithShape="0">
                <a:blip r:embed="rId4"/>
                <a:stretch>
                  <a:fillRect l="-1565" r="-2987" b="-2900"/>
                </a:stretch>
              </a:blipFill>
            </p:spPr>
            <p:txBody>
              <a:bodyPr/>
              <a:lstStyle/>
              <a:p>
                <a:r>
                  <a:rPr lang="en-US">
                    <a:noFill/>
                  </a:rPr>
                  <a:t> </a:t>
                </a:r>
              </a:p>
            </p:txBody>
          </p:sp>
        </mc:Fallback>
      </mc:AlternateContent>
    </p:spTree>
    <p:extLst>
      <p:ext uri="{BB962C8B-B14F-4D97-AF65-F5344CB8AC3E}">
        <p14:creationId xmlns:p14="http://schemas.microsoft.com/office/powerpoint/2010/main" val="2767065651"/>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12.4 – More </a:t>
            </a:r>
            <a:r>
              <a:rPr lang="en-US" sz="3600" dirty="0" smtClean="0">
                <a:latin typeface="Arial" panose="020B0604020202020204" pitchFamily="34" charset="0"/>
                <a:cs typeface="Arial" panose="020B0604020202020204" pitchFamily="34" charset="0"/>
              </a:rPr>
              <a:t>Similarity</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p:sp>
        <p:nvSpPr>
          <p:cNvPr id="3" name="Rectangle 2"/>
          <p:cNvSpPr/>
          <p:nvPr/>
        </p:nvSpPr>
        <p:spPr>
          <a:xfrm>
            <a:off x="251520" y="1196752"/>
            <a:ext cx="8568952" cy="5286062"/>
          </a:xfrm>
          <a:prstGeom prst="rect">
            <a:avLst/>
          </a:prstGeom>
        </p:spPr>
        <p:txBody>
          <a:bodyPr wrap="square">
            <a:spAutoFit/>
          </a:bodyPr>
          <a:lstStyle/>
          <a:p>
            <a:pPr marL="576263" lvl="1" indent="-576263">
              <a:spcAft>
                <a:spcPts val="300"/>
              </a:spcAft>
              <a:buClr>
                <a:srgbClr val="C00000"/>
              </a:buClr>
              <a:buFont typeface="+mj-lt"/>
              <a:buAutoNum type="arabicPeriod" startAt="4"/>
              <a:tabLst>
                <a:tab pos="1084263" algn="l"/>
                <a:tab pos="3538538" algn="l"/>
                <a:tab pos="5316538" algn="l"/>
                <a:tab pos="6637338" algn="l"/>
              </a:tabLst>
            </a:pPr>
            <a:r>
              <a:rPr lang="en-US" sz="3000" dirty="0" smtClean="0">
                <a:solidFill>
                  <a:srgbClr val="C00000"/>
                </a:solidFill>
              </a:rPr>
              <a:t>a.</a:t>
            </a:r>
            <a:r>
              <a:rPr lang="en-US" sz="3000" dirty="0" smtClean="0"/>
              <a:t> 	∠F </a:t>
            </a:r>
            <a:r>
              <a:rPr lang="en-US" sz="3000" dirty="0"/>
              <a:t>is common; </a:t>
            </a:r>
            <a:r>
              <a:rPr lang="en-US" sz="3000" dirty="0" smtClean="0"/>
              <a:t>∠FGH = ∠FJK 	(</a:t>
            </a:r>
            <a:r>
              <a:rPr lang="en-US" sz="3000" dirty="0"/>
              <a:t>corresponding</a:t>
            </a:r>
            <a:r>
              <a:rPr lang="en-US" sz="3000" dirty="0" smtClean="0"/>
              <a:t>); ∠FHG </a:t>
            </a:r>
            <a:r>
              <a:rPr lang="en-US" sz="3000" dirty="0"/>
              <a:t>= </a:t>
            </a:r>
            <a:r>
              <a:rPr lang="en-US" sz="3000" dirty="0" smtClean="0"/>
              <a:t>∠FKJ 	(</a:t>
            </a:r>
            <a:r>
              <a:rPr lang="en-US" sz="3000" dirty="0"/>
              <a:t>corresponding). Therefore all angles </a:t>
            </a:r>
            <a:r>
              <a:rPr lang="en-US" sz="3000" dirty="0" smtClean="0"/>
              <a:t>are 	equal and the triangles are similar.</a:t>
            </a:r>
            <a:br>
              <a:rPr lang="en-US" sz="3000" dirty="0" smtClean="0"/>
            </a:br>
            <a:r>
              <a:rPr lang="en-US" sz="3000" dirty="0" smtClean="0">
                <a:solidFill>
                  <a:srgbClr val="C00000"/>
                </a:solidFill>
              </a:rPr>
              <a:t>b.</a:t>
            </a:r>
            <a:r>
              <a:rPr lang="en-US" sz="3000" dirty="0" smtClean="0"/>
              <a:t> 	60 </a:t>
            </a:r>
            <a:r>
              <a:rPr lang="en-US" sz="3000" dirty="0"/>
              <a:t>mm c 64 mm</a:t>
            </a:r>
          </a:p>
          <a:p>
            <a:pPr marL="576263" lvl="1" indent="-576263">
              <a:spcAft>
                <a:spcPts val="300"/>
              </a:spcAft>
              <a:buClr>
                <a:srgbClr val="C00000"/>
              </a:buClr>
              <a:buFont typeface="+mj-lt"/>
              <a:buAutoNum type="arabicPeriod" startAt="4"/>
              <a:tabLst>
                <a:tab pos="1084263" algn="l"/>
                <a:tab pos="3538538" algn="l"/>
                <a:tab pos="5316538" algn="l"/>
                <a:tab pos="6637338" algn="l"/>
              </a:tabLst>
            </a:pPr>
            <a:r>
              <a:rPr lang="en-US" sz="3000" dirty="0" smtClean="0">
                <a:solidFill>
                  <a:srgbClr val="C00000"/>
                </a:solidFill>
              </a:rPr>
              <a:t>a.</a:t>
            </a:r>
            <a:r>
              <a:rPr lang="en-US" sz="3000" dirty="0" smtClean="0"/>
              <a:t> 	∠PQN </a:t>
            </a:r>
            <a:r>
              <a:rPr lang="en-US" sz="3000" dirty="0"/>
              <a:t>= 52°; </a:t>
            </a:r>
            <a:r>
              <a:rPr lang="en-US" sz="3000" dirty="0" smtClean="0"/>
              <a:t>∠LMN </a:t>
            </a:r>
            <a:r>
              <a:rPr lang="en-US" sz="3000" dirty="0"/>
              <a:t>= </a:t>
            </a:r>
            <a:r>
              <a:rPr lang="en-US" sz="3000" dirty="0" smtClean="0"/>
              <a:t>102°</a:t>
            </a:r>
            <a:br>
              <a:rPr lang="en-US" sz="3000" dirty="0" smtClean="0"/>
            </a:br>
            <a:r>
              <a:rPr lang="en-US" sz="3000" dirty="0" smtClean="0">
                <a:solidFill>
                  <a:srgbClr val="C00000"/>
                </a:solidFill>
              </a:rPr>
              <a:t>b.</a:t>
            </a:r>
            <a:r>
              <a:rPr lang="en-US" sz="3000" dirty="0" smtClean="0"/>
              <a:t> 	∠L </a:t>
            </a:r>
            <a:r>
              <a:rPr lang="en-US" sz="3000" dirty="0"/>
              <a:t>is common; </a:t>
            </a:r>
            <a:r>
              <a:rPr lang="en-US" sz="3000" dirty="0" smtClean="0"/>
              <a:t>∠MNL </a:t>
            </a:r>
            <a:r>
              <a:rPr lang="en-US" sz="3000" dirty="0"/>
              <a:t>= </a:t>
            </a:r>
            <a:r>
              <a:rPr lang="en-US" sz="3000" dirty="0" smtClean="0"/>
              <a:t>∠PQN 	(</a:t>
            </a:r>
            <a:r>
              <a:rPr lang="en-US" sz="3000" dirty="0"/>
              <a:t>corresponding);</a:t>
            </a:r>
          </a:p>
          <a:p>
            <a:pPr marL="576263" lvl="1" indent="-576263">
              <a:spcAft>
                <a:spcPts val="300"/>
              </a:spcAft>
              <a:buClr>
                <a:srgbClr val="C00000"/>
              </a:buClr>
              <a:buFont typeface="+mj-lt"/>
              <a:buAutoNum type="arabicPeriod" startAt="4"/>
              <a:tabLst>
                <a:tab pos="1084263" algn="l"/>
                <a:tab pos="3538538" algn="l"/>
                <a:tab pos="5316538" algn="l"/>
                <a:tab pos="6637338" algn="l"/>
              </a:tabLst>
            </a:pPr>
            <a:r>
              <a:rPr lang="en-US" sz="3000" dirty="0" smtClean="0"/>
              <a:t>∠LMN </a:t>
            </a:r>
            <a:r>
              <a:rPr lang="en-US" sz="3000" dirty="0"/>
              <a:t>= </a:t>
            </a:r>
            <a:r>
              <a:rPr lang="en-US" sz="3000" dirty="0" smtClean="0"/>
              <a:t>∠MPQ </a:t>
            </a:r>
            <a:r>
              <a:rPr lang="en-US" sz="3000" dirty="0"/>
              <a:t>(corresponding). Therefore all angles are equal and the triangles are similar, </a:t>
            </a:r>
            <a:endParaRPr lang="en-US" sz="3000" dirty="0" smtClean="0"/>
          </a:p>
          <a:p>
            <a:pPr marL="1084263" lvl="2" indent="-508000">
              <a:spcAft>
                <a:spcPts val="300"/>
              </a:spcAft>
              <a:buClr>
                <a:srgbClr val="C00000"/>
              </a:buClr>
              <a:buFont typeface="+mj-lt"/>
              <a:buAutoNum type="alphaLcPeriod" startAt="3"/>
              <a:tabLst>
                <a:tab pos="1084263" algn="l"/>
                <a:tab pos="3538538" algn="l"/>
                <a:tab pos="6230938" algn="l"/>
              </a:tabLst>
            </a:pPr>
            <a:r>
              <a:rPr lang="en-US" sz="3000" dirty="0" smtClean="0"/>
              <a:t>44cm 	</a:t>
            </a:r>
            <a:r>
              <a:rPr lang="en-US" sz="3000" dirty="0" smtClean="0">
                <a:solidFill>
                  <a:srgbClr val="C00000"/>
                </a:solidFill>
              </a:rPr>
              <a:t>d.</a:t>
            </a:r>
            <a:r>
              <a:rPr lang="en-US" sz="3000" dirty="0" smtClean="0"/>
              <a:t> </a:t>
            </a:r>
            <a:r>
              <a:rPr lang="en-US" sz="3000" dirty="0"/>
              <a:t>22cm </a:t>
            </a:r>
            <a:r>
              <a:rPr lang="en-US" sz="3000" dirty="0" smtClean="0"/>
              <a:t>	</a:t>
            </a:r>
            <a:r>
              <a:rPr lang="en-US" sz="3000" dirty="0" smtClean="0">
                <a:solidFill>
                  <a:srgbClr val="C00000"/>
                </a:solidFill>
              </a:rPr>
              <a:t>e.</a:t>
            </a:r>
            <a:r>
              <a:rPr lang="en-US" sz="3000" dirty="0" smtClean="0"/>
              <a:t> </a:t>
            </a:r>
            <a:r>
              <a:rPr lang="en-US" sz="3000" dirty="0"/>
              <a:t>18cm</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32756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latin typeface="Arial" panose="020B0604020202020204" pitchFamily="34" charset="0"/>
                <a:cs typeface="Arial" panose="020B0604020202020204" pitchFamily="34" charset="0"/>
              </a:rPr>
              <a:t>12 - </a:t>
            </a:r>
            <a:r>
              <a:rPr lang="en-US" sz="4000" dirty="0">
                <a:latin typeface="Arial" panose="020B0604020202020204" pitchFamily="34" charset="0"/>
                <a:cs typeface="Arial" panose="020B0604020202020204" pitchFamily="34" charset="0"/>
              </a:rPr>
              <a:t>Prior knowledge </a:t>
            </a:r>
            <a:r>
              <a:rPr lang="en-US" sz="4000" dirty="0" smtClean="0">
                <a:latin typeface="Arial" panose="020B0604020202020204" pitchFamily="34" charset="0"/>
                <a:cs typeface="Arial" panose="020B0604020202020204" pitchFamily="34" charset="0"/>
              </a:rPr>
              <a:t>check</a:t>
            </a:r>
            <a:endParaRPr lang="en-GB" sz="40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8568952" cy="5385000"/>
              </a:xfrm>
              <a:prstGeom prst="rect">
                <a:avLst/>
              </a:prstGeom>
            </p:spPr>
            <p:txBody>
              <a:bodyPr wrap="square">
                <a:spAutoFit/>
              </a:bodyPr>
              <a:lstStyle/>
              <a:p>
                <a:pPr marL="576263" indent="-576263">
                  <a:spcAft>
                    <a:spcPts val="0"/>
                  </a:spcAft>
                  <a:buClr>
                    <a:srgbClr val="C00000"/>
                  </a:buClr>
                  <a:buFont typeface="+mj-lt"/>
                  <a:buAutoNum type="arabicPeriod"/>
                  <a:tabLst>
                    <a:tab pos="1201738" algn="l"/>
                    <a:tab pos="2862263" algn="l"/>
                    <a:tab pos="4741863" algn="l"/>
                    <a:tab pos="6637338" algn="l"/>
                  </a:tabLst>
                </a:pPr>
                <a:r>
                  <a:rPr lang="en-US" sz="3500" dirty="0" smtClean="0">
                    <a:solidFill>
                      <a:srgbClr val="C00000"/>
                    </a:solidFill>
                    <a:latin typeface="Arial" panose="020B0604020202020204" pitchFamily="34" charset="0"/>
                    <a:cs typeface="Arial" panose="020B0604020202020204" pitchFamily="34" charset="0"/>
                  </a:rPr>
                  <a:t>a.</a:t>
                </a:r>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1.5 </a:t>
                </a:r>
                <a:r>
                  <a:rPr lang="en-US" sz="3500" dirty="0" smtClean="0">
                    <a:latin typeface="Arial" panose="020B0604020202020204" pitchFamily="34" charset="0"/>
                    <a:cs typeface="Arial" panose="020B0604020202020204" pitchFamily="34" charset="0"/>
                  </a:rPr>
                  <a:t>	</a:t>
                </a:r>
                <a:r>
                  <a:rPr lang="en-US" sz="3500" dirty="0" smtClean="0">
                    <a:solidFill>
                      <a:srgbClr val="C00000"/>
                    </a:solidFill>
                    <a:latin typeface="Arial" panose="020B0604020202020204" pitchFamily="34" charset="0"/>
                    <a:cs typeface="Arial" panose="020B0604020202020204" pitchFamily="34" charset="0"/>
                  </a:rPr>
                  <a:t>b.</a:t>
                </a:r>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6.4</a:t>
                </a:r>
              </a:p>
              <a:p>
                <a:pPr marL="576263" indent="-576263">
                  <a:spcAft>
                    <a:spcPts val="0"/>
                  </a:spcAft>
                  <a:buClr>
                    <a:srgbClr val="C00000"/>
                  </a:buClr>
                  <a:buFont typeface="+mj-lt"/>
                  <a:buAutoNum type="arabicPeriod"/>
                  <a:tabLst>
                    <a:tab pos="1201738" algn="l"/>
                    <a:tab pos="2862263" algn="l"/>
                    <a:tab pos="4741863" algn="l"/>
                    <a:tab pos="6637338" algn="l"/>
                  </a:tabLst>
                </a:pPr>
                <a:r>
                  <a:rPr lang="en-US" sz="3500" dirty="0" smtClean="0">
                    <a:solidFill>
                      <a:srgbClr val="C00000"/>
                    </a:solidFill>
                    <a:latin typeface="Arial" panose="020B0604020202020204" pitchFamily="34" charset="0"/>
                    <a:cs typeface="Arial" panose="020B0604020202020204" pitchFamily="34" charset="0"/>
                  </a:rPr>
                  <a:t>a.</a:t>
                </a:r>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36 </a:t>
                </a:r>
                <a:r>
                  <a:rPr lang="en-US" sz="3500" dirty="0" smtClean="0">
                    <a:latin typeface="Arial" panose="020B0604020202020204" pitchFamily="34" charset="0"/>
                    <a:cs typeface="Arial" panose="020B0604020202020204" pitchFamily="34" charset="0"/>
                  </a:rPr>
                  <a:t>	</a:t>
                </a:r>
                <a:r>
                  <a:rPr lang="en-US" sz="3500" dirty="0" smtClean="0">
                    <a:solidFill>
                      <a:srgbClr val="C00000"/>
                    </a:solidFill>
                    <a:latin typeface="Arial" panose="020B0604020202020204" pitchFamily="34" charset="0"/>
                    <a:cs typeface="Arial" panose="020B0604020202020204" pitchFamily="34" charset="0"/>
                  </a:rPr>
                  <a:t>b.</a:t>
                </a:r>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3 </a:t>
                </a:r>
                <a:r>
                  <a:rPr lang="en-US" sz="3500" dirty="0" smtClean="0">
                    <a:latin typeface="Arial" panose="020B0604020202020204" pitchFamily="34" charset="0"/>
                    <a:cs typeface="Arial" panose="020B0604020202020204" pitchFamily="34" charset="0"/>
                  </a:rPr>
                  <a:t>	</a:t>
                </a:r>
                <a:r>
                  <a:rPr lang="en-US" sz="3500" dirty="0" smtClean="0">
                    <a:solidFill>
                      <a:srgbClr val="C00000"/>
                    </a:solidFill>
                    <a:latin typeface="Arial" panose="020B0604020202020204" pitchFamily="34" charset="0"/>
                    <a:cs typeface="Arial" panose="020B0604020202020204" pitchFamily="34" charset="0"/>
                  </a:rPr>
                  <a:t>c.</a:t>
                </a:r>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f </a:t>
                </a:r>
                <a:r>
                  <a:rPr lang="en-US" sz="3500" dirty="0" smtClean="0">
                    <a:latin typeface="Arial" panose="020B0604020202020204" pitchFamily="34" charset="0"/>
                    <a:cs typeface="Arial" panose="020B0604020202020204" pitchFamily="34" charset="0"/>
                  </a:rPr>
                  <a:t>	</a:t>
                </a:r>
                <a:r>
                  <a:rPr lang="en-US" sz="3500" dirty="0" smtClean="0">
                    <a:solidFill>
                      <a:srgbClr val="C00000"/>
                    </a:solidFill>
                    <a:latin typeface="Arial" panose="020B0604020202020204" pitchFamily="34" charset="0"/>
                    <a:cs typeface="Arial" panose="020B0604020202020204" pitchFamily="34" charset="0"/>
                  </a:rPr>
                  <a:t>d.</a:t>
                </a:r>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8 </a:t>
                </a:r>
                <a:r>
                  <a:rPr lang="en-US" sz="3500" dirty="0" smtClean="0">
                    <a:latin typeface="Arial" panose="020B0604020202020204" pitchFamily="34" charset="0"/>
                    <a:cs typeface="Arial" panose="020B0604020202020204" pitchFamily="34" charset="0"/>
                  </a:rPr>
                  <a:t/>
                </a:r>
                <a:br>
                  <a:rPr lang="en-US" sz="3500" dirty="0" smtClean="0">
                    <a:latin typeface="Arial" panose="020B0604020202020204" pitchFamily="34" charset="0"/>
                    <a:cs typeface="Arial" panose="020B0604020202020204" pitchFamily="34" charset="0"/>
                  </a:rPr>
                </a:br>
                <a:r>
                  <a:rPr lang="en-US" sz="3500" dirty="0" smtClean="0">
                    <a:solidFill>
                      <a:srgbClr val="C00000"/>
                    </a:solidFill>
                    <a:latin typeface="Arial" panose="020B0604020202020204" pitchFamily="34" charset="0"/>
                    <a:cs typeface="Arial" panose="020B0604020202020204" pitchFamily="34" charset="0"/>
                  </a:rPr>
                  <a:t>e.</a:t>
                </a:r>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4 </a:t>
                </a:r>
                <a:r>
                  <a:rPr lang="en-US" sz="3500" dirty="0" smtClean="0">
                    <a:latin typeface="Arial" panose="020B0604020202020204" pitchFamily="34" charset="0"/>
                    <a:cs typeface="Arial" panose="020B0604020202020204" pitchFamily="34" charset="0"/>
                  </a:rPr>
                  <a:t>	</a:t>
                </a:r>
                <a:r>
                  <a:rPr lang="en-US" sz="3500" dirty="0" smtClean="0">
                    <a:solidFill>
                      <a:srgbClr val="C00000"/>
                    </a:solidFill>
                    <a:latin typeface="Arial" panose="020B0604020202020204" pitchFamily="34" charset="0"/>
                    <a:cs typeface="Arial" panose="020B0604020202020204" pitchFamily="34" charset="0"/>
                  </a:rPr>
                  <a:t>f.</a:t>
                </a:r>
                <a:r>
                  <a:rPr lang="en-US" sz="3500" dirty="0" smtClean="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3</m:t>
                        </m:r>
                      </m:num>
                      <m:den>
                        <m:r>
                          <a:rPr lang="en-US" sz="3600">
                            <a:latin typeface="Cambria Math" panose="02040503050406030204" pitchFamily="18" charset="0"/>
                            <a:cs typeface="Arial" panose="020B0604020202020204" pitchFamily="34" charset="0"/>
                          </a:rPr>
                          <m:t>2</m:t>
                        </m:r>
                      </m:den>
                    </m:f>
                  </m:oMath>
                </a14:m>
                <a:endParaRPr lang="en-US" sz="3500" dirty="0">
                  <a:latin typeface="Arial" panose="020B0604020202020204" pitchFamily="34" charset="0"/>
                  <a:cs typeface="Arial" panose="020B0604020202020204" pitchFamily="34" charset="0"/>
                </a:endParaRPr>
              </a:p>
              <a:p>
                <a:pPr marL="576263" indent="-576263">
                  <a:spcAft>
                    <a:spcPts val="0"/>
                  </a:spcAft>
                  <a:buClr>
                    <a:srgbClr val="C00000"/>
                  </a:buClr>
                  <a:buFont typeface="+mj-lt"/>
                  <a:buAutoNum type="arabicPeriod"/>
                  <a:tabLst>
                    <a:tab pos="1201738" algn="l"/>
                    <a:tab pos="2862263" algn="l"/>
                    <a:tab pos="4741863" algn="l"/>
                    <a:tab pos="6637338" algn="l"/>
                  </a:tabLst>
                </a:pPr>
                <a:r>
                  <a:rPr lang="en-US" sz="3500" dirty="0" smtClean="0">
                    <a:solidFill>
                      <a:srgbClr val="C00000"/>
                    </a:solidFill>
                    <a:latin typeface="Arial" panose="020B0604020202020204" pitchFamily="34" charset="0"/>
                    <a:cs typeface="Arial" panose="020B0604020202020204" pitchFamily="34" charset="0"/>
                  </a:rPr>
                  <a:t>a.</a:t>
                </a:r>
                <a:r>
                  <a:rPr lang="en-US" sz="3500" dirty="0" smtClean="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2</m:t>
                        </m:r>
                      </m:num>
                      <m:den>
                        <m:r>
                          <a:rPr lang="en-US" sz="3600" b="0" i="0" smtClean="0">
                            <a:latin typeface="Cambria Math" panose="02040503050406030204" pitchFamily="18" charset="0"/>
                            <a:cs typeface="Arial" panose="020B0604020202020204" pitchFamily="34" charset="0"/>
                          </a:rPr>
                          <m:t>3</m:t>
                        </m:r>
                      </m:den>
                    </m:f>
                  </m:oMath>
                </a14:m>
                <a:r>
                  <a:rPr lang="en-US" sz="3500" dirty="0">
                    <a:latin typeface="Arial" panose="020B0604020202020204" pitchFamily="34" charset="0"/>
                    <a:cs typeface="Arial" panose="020B0604020202020204" pitchFamily="34" charset="0"/>
                  </a:rPr>
                  <a:t> </a:t>
                </a:r>
                <a:r>
                  <a:rPr lang="en-US" sz="3500" dirty="0" smtClean="0">
                    <a:latin typeface="Arial" panose="020B0604020202020204" pitchFamily="34" charset="0"/>
                    <a:cs typeface="Arial" panose="020B0604020202020204" pitchFamily="34" charset="0"/>
                  </a:rPr>
                  <a:t>	</a:t>
                </a:r>
                <a:r>
                  <a:rPr lang="en-US" sz="3500" dirty="0" smtClean="0">
                    <a:solidFill>
                      <a:srgbClr val="C00000"/>
                    </a:solidFill>
                    <a:latin typeface="Arial" panose="020B0604020202020204" pitchFamily="34" charset="0"/>
                    <a:cs typeface="Arial" panose="020B0604020202020204" pitchFamily="34" charset="0"/>
                  </a:rPr>
                  <a:t>b.</a:t>
                </a:r>
                <a:r>
                  <a:rPr lang="en-US" sz="3500" dirty="0" smtClean="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a:latin typeface="Cambria Math" panose="02040503050406030204" pitchFamily="18" charset="0"/>
                            <a:cs typeface="Arial" panose="020B0604020202020204" pitchFamily="34" charset="0"/>
                          </a:rPr>
                          <m:t>1</m:t>
                        </m:r>
                      </m:num>
                      <m:den>
                        <m:r>
                          <a:rPr lang="en-US" sz="3600" b="0" i="0" smtClean="0">
                            <a:latin typeface="Cambria Math" panose="02040503050406030204" pitchFamily="18" charset="0"/>
                            <a:cs typeface="Arial" panose="020B0604020202020204" pitchFamily="34" charset="0"/>
                          </a:rPr>
                          <m:t>5</m:t>
                        </m:r>
                      </m:den>
                    </m:f>
                  </m:oMath>
                </a14:m>
                <a:endParaRPr lang="en-US" sz="3500" dirty="0">
                  <a:latin typeface="Arial" panose="020B0604020202020204" pitchFamily="34" charset="0"/>
                  <a:cs typeface="Arial" panose="020B0604020202020204" pitchFamily="34" charset="0"/>
                </a:endParaRPr>
              </a:p>
              <a:p>
                <a:pPr marL="576263" indent="-576263">
                  <a:spcAft>
                    <a:spcPts val="0"/>
                  </a:spcAft>
                  <a:buClr>
                    <a:srgbClr val="C00000"/>
                  </a:buClr>
                  <a:buFont typeface="+mj-lt"/>
                  <a:buAutoNum type="arabicPeriod"/>
                  <a:tabLst>
                    <a:tab pos="1201738" algn="l"/>
                    <a:tab pos="2862263" algn="l"/>
                    <a:tab pos="4741863" algn="l"/>
                    <a:tab pos="6637338" algn="l"/>
                  </a:tabLst>
                </a:pPr>
                <a:r>
                  <a:rPr lang="en-US" sz="3500" dirty="0" smtClean="0">
                    <a:solidFill>
                      <a:srgbClr val="C00000"/>
                    </a:solidFill>
                    <a:latin typeface="Arial" panose="020B0604020202020204" pitchFamily="34" charset="0"/>
                    <a:cs typeface="Arial" panose="020B0604020202020204" pitchFamily="34" charset="0"/>
                  </a:rPr>
                  <a:t>a.</a:t>
                </a:r>
                <a:r>
                  <a:rPr lang="en-US" sz="3500" dirty="0" smtClean="0">
                    <a:latin typeface="Arial" panose="020B0604020202020204" pitchFamily="34" charset="0"/>
                    <a:cs typeface="Arial" panose="020B0604020202020204" pitchFamily="34" charset="0"/>
                  </a:rPr>
                  <a:t> x =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4</m:t>
                        </m:r>
                      </m:num>
                      <m:den>
                        <m:r>
                          <a:rPr lang="en-US" sz="3600" b="0" i="0" smtClean="0">
                            <a:latin typeface="Cambria Math" panose="02040503050406030204" pitchFamily="18" charset="0"/>
                            <a:cs typeface="Arial" panose="020B0604020202020204" pitchFamily="34" charset="0"/>
                          </a:rPr>
                          <m:t>3</m:t>
                        </m:r>
                      </m:den>
                    </m:f>
                  </m:oMath>
                </a14:m>
                <a:r>
                  <a:rPr lang="en-US" sz="3500" dirty="0" smtClean="0">
                    <a:latin typeface="Arial" panose="020B0604020202020204" pitchFamily="34" charset="0"/>
                    <a:cs typeface="Arial" panose="020B0604020202020204" pitchFamily="34" charset="0"/>
                  </a:rPr>
                  <a:t> = 1</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a:latin typeface="Cambria Math" panose="02040503050406030204" pitchFamily="18" charset="0"/>
                            <a:cs typeface="Arial" panose="020B0604020202020204" pitchFamily="34" charset="0"/>
                          </a:rPr>
                          <m:t>1</m:t>
                        </m:r>
                      </m:num>
                      <m:den>
                        <m:r>
                          <a:rPr lang="en-US" sz="3600" b="0" i="0" smtClean="0">
                            <a:latin typeface="Cambria Math" panose="02040503050406030204" pitchFamily="18" charset="0"/>
                            <a:cs typeface="Arial" panose="020B0604020202020204" pitchFamily="34" charset="0"/>
                          </a:rPr>
                          <m:t>3</m:t>
                        </m:r>
                      </m:den>
                    </m:f>
                  </m:oMath>
                </a14:m>
                <a:r>
                  <a:rPr lang="en-US" sz="3500" dirty="0" smtClean="0">
                    <a:latin typeface="Arial" panose="020B0604020202020204" pitchFamily="34" charset="0"/>
                    <a:cs typeface="Arial" panose="020B0604020202020204" pitchFamily="34" charset="0"/>
                  </a:rPr>
                  <a:t> 	</a:t>
                </a:r>
                <a:r>
                  <a:rPr lang="en-US" sz="3500" dirty="0" smtClean="0">
                    <a:solidFill>
                      <a:srgbClr val="C00000"/>
                    </a:solidFill>
                    <a:latin typeface="Arial" panose="020B0604020202020204" pitchFamily="34" charset="0"/>
                    <a:cs typeface="Arial" panose="020B0604020202020204" pitchFamily="34" charset="0"/>
                  </a:rPr>
                  <a:t>b.</a:t>
                </a:r>
                <a:r>
                  <a:rPr lang="en-US" sz="3500" dirty="0" smtClean="0">
                    <a:latin typeface="Arial" panose="020B0604020202020204" pitchFamily="34" charset="0"/>
                    <a:cs typeface="Arial" panose="020B0604020202020204" pitchFamily="34" charset="0"/>
                  </a:rPr>
                  <a:t> </a:t>
                </a:r>
                <a:r>
                  <a:rPr lang="en-US" sz="3500" i="1" dirty="0" smtClean="0">
                    <a:latin typeface="Arial" panose="020B0604020202020204" pitchFamily="34" charset="0"/>
                    <a:cs typeface="Arial" panose="020B0604020202020204" pitchFamily="34" charset="0"/>
                  </a:rPr>
                  <a:t>x</a:t>
                </a:r>
                <a:r>
                  <a:rPr lang="en-US" sz="3500" dirty="0" smtClean="0">
                    <a:latin typeface="Arial" panose="020B0604020202020204" pitchFamily="34" charset="0"/>
                    <a:cs typeface="Arial" panose="020B0604020202020204" pitchFamily="34" charset="0"/>
                  </a:rPr>
                  <a:t>  =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32</m:t>
                        </m:r>
                      </m:num>
                      <m:den>
                        <m:r>
                          <a:rPr lang="en-US" sz="3600" b="0" i="0" smtClean="0">
                            <a:latin typeface="Cambria Math" panose="02040503050406030204" pitchFamily="18" charset="0"/>
                            <a:cs typeface="Arial" panose="020B0604020202020204" pitchFamily="34" charset="0"/>
                          </a:rPr>
                          <m:t>3</m:t>
                        </m:r>
                      </m:den>
                    </m:f>
                  </m:oMath>
                </a14:m>
                <a:r>
                  <a:rPr lang="en-US" sz="3500" dirty="0" smtClean="0">
                    <a:latin typeface="Arial" panose="020B0604020202020204" pitchFamily="34" charset="0"/>
                    <a:cs typeface="Arial" panose="020B0604020202020204" pitchFamily="34" charset="0"/>
                  </a:rPr>
                  <a:t> = 10</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2</m:t>
                        </m:r>
                      </m:num>
                      <m:den>
                        <m:r>
                          <a:rPr lang="en-US" sz="3600" b="0" i="0" smtClean="0">
                            <a:latin typeface="Cambria Math" panose="02040503050406030204" pitchFamily="18" charset="0"/>
                            <a:cs typeface="Arial" panose="020B0604020202020204" pitchFamily="34" charset="0"/>
                          </a:rPr>
                          <m:t>3</m:t>
                        </m:r>
                      </m:den>
                    </m:f>
                  </m:oMath>
                </a14:m>
                <a:endParaRPr lang="en-US" sz="3500" dirty="0">
                  <a:latin typeface="Arial" panose="020B0604020202020204" pitchFamily="34" charset="0"/>
                  <a:cs typeface="Arial" panose="020B0604020202020204" pitchFamily="34" charset="0"/>
                </a:endParaRPr>
              </a:p>
              <a:p>
                <a:pPr marL="576263" indent="-576263">
                  <a:spcAft>
                    <a:spcPts val="0"/>
                  </a:spcAft>
                  <a:buClr>
                    <a:srgbClr val="C00000"/>
                  </a:buClr>
                  <a:buFont typeface="+mj-lt"/>
                  <a:buAutoNum type="arabicPeriod"/>
                  <a:tabLst>
                    <a:tab pos="1201738" algn="l"/>
                    <a:tab pos="2862263" algn="l"/>
                    <a:tab pos="4741863" algn="l"/>
                    <a:tab pos="6637338" algn="l"/>
                  </a:tabLst>
                </a:pPr>
                <a:r>
                  <a:rPr lang="en-US" sz="3500" dirty="0" smtClean="0">
                    <a:latin typeface="Arial" panose="020B0604020202020204" pitchFamily="34" charset="0"/>
                    <a:cs typeface="Arial" panose="020B0604020202020204" pitchFamily="34" charset="0"/>
                  </a:rPr>
                  <a:t>C </a:t>
                </a:r>
                <a:r>
                  <a:rPr lang="en-US" sz="3500" dirty="0">
                    <a:latin typeface="Arial" panose="020B0604020202020204" pitchFamily="34" charset="0"/>
                    <a:cs typeface="Arial" panose="020B0604020202020204" pitchFamily="34" charset="0"/>
                  </a:rPr>
                  <a:t>and G</a:t>
                </a:r>
              </a:p>
              <a:p>
                <a:pPr marL="576263" indent="-576263">
                  <a:spcAft>
                    <a:spcPts val="0"/>
                  </a:spcAft>
                  <a:buClr>
                    <a:srgbClr val="C00000"/>
                  </a:buClr>
                  <a:buFont typeface="+mj-lt"/>
                  <a:buAutoNum type="arabicPeriod"/>
                  <a:tabLst>
                    <a:tab pos="1201738" algn="l"/>
                    <a:tab pos="2862263" algn="l"/>
                    <a:tab pos="4741863" algn="l"/>
                    <a:tab pos="6637338" algn="l"/>
                  </a:tabLst>
                </a:pPr>
                <a:r>
                  <a:rPr lang="en-US" sz="3500" dirty="0" smtClean="0">
                    <a:solidFill>
                      <a:srgbClr val="C00000"/>
                    </a:solidFill>
                    <a:latin typeface="Arial" panose="020B0604020202020204" pitchFamily="34" charset="0"/>
                    <a:cs typeface="Arial" panose="020B0604020202020204" pitchFamily="34" charset="0"/>
                  </a:rPr>
                  <a:t>a.</a:t>
                </a:r>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2 </a:t>
                </a:r>
                <a:r>
                  <a:rPr lang="en-US" sz="3500" dirty="0" smtClean="0">
                    <a:latin typeface="Arial" panose="020B0604020202020204" pitchFamily="34" charset="0"/>
                    <a:cs typeface="Arial" panose="020B0604020202020204" pitchFamily="34" charset="0"/>
                  </a:rPr>
                  <a:t>	</a:t>
                </a:r>
                <a:r>
                  <a:rPr lang="en-US" sz="3500" dirty="0" smtClean="0">
                    <a:solidFill>
                      <a:srgbClr val="C00000"/>
                    </a:solidFill>
                    <a:latin typeface="Arial" panose="020B0604020202020204" pitchFamily="34" charset="0"/>
                    <a:cs typeface="Arial" panose="020B0604020202020204" pitchFamily="34" charset="0"/>
                  </a:rPr>
                  <a:t>b.</a:t>
                </a:r>
                <a:r>
                  <a:rPr lang="en-US" sz="3500" dirty="0" smtClean="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a:latin typeface="Cambria Math" panose="02040503050406030204" pitchFamily="18" charset="0"/>
                            <a:cs typeface="Arial" panose="020B0604020202020204" pitchFamily="34" charset="0"/>
                          </a:rPr>
                          <m:t>1</m:t>
                        </m:r>
                      </m:num>
                      <m:den>
                        <m:r>
                          <a:rPr lang="en-US" sz="3600">
                            <a:latin typeface="Cambria Math" panose="02040503050406030204" pitchFamily="18" charset="0"/>
                            <a:cs typeface="Arial" panose="020B0604020202020204" pitchFamily="34" charset="0"/>
                          </a:rPr>
                          <m:t>2</m:t>
                        </m:r>
                      </m:den>
                    </m:f>
                  </m:oMath>
                </a14:m>
                <a:endParaRPr lang="en-US" sz="3500" dirty="0">
                  <a:latin typeface="Arial" panose="020B0604020202020204" pitchFamily="34" charset="0"/>
                  <a:cs typeface="Arial" panose="020B0604020202020204" pitchFamily="34" charset="0"/>
                </a:endParaRPr>
              </a:p>
              <a:p>
                <a:pPr marL="576263" indent="-576263">
                  <a:spcAft>
                    <a:spcPts val="0"/>
                  </a:spcAft>
                  <a:buClr>
                    <a:srgbClr val="C00000"/>
                  </a:buClr>
                  <a:buFont typeface="+mj-lt"/>
                  <a:buAutoNum type="arabicPeriod"/>
                  <a:tabLst>
                    <a:tab pos="1201738" algn="l"/>
                    <a:tab pos="2862263" algn="l"/>
                    <a:tab pos="4741863" algn="l"/>
                    <a:tab pos="6637338" algn="l"/>
                  </a:tabLst>
                </a:pPr>
                <a:r>
                  <a:rPr lang="en-US" sz="3500" dirty="0" smtClean="0">
                    <a:solidFill>
                      <a:srgbClr val="C00000"/>
                    </a:solidFill>
                    <a:latin typeface="Arial" panose="020B0604020202020204" pitchFamily="34" charset="0"/>
                    <a:cs typeface="Arial" panose="020B0604020202020204" pitchFamily="34" charset="0"/>
                  </a:rPr>
                  <a:t>a.</a:t>
                </a:r>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24cm </a:t>
                </a:r>
                <a:r>
                  <a:rPr lang="en-US" sz="3500" dirty="0" smtClean="0">
                    <a:latin typeface="Arial" panose="020B0604020202020204" pitchFamily="34" charset="0"/>
                    <a:cs typeface="Arial" panose="020B0604020202020204" pitchFamily="34" charset="0"/>
                  </a:rPr>
                  <a:t>	</a:t>
                </a:r>
                <a:r>
                  <a:rPr lang="en-US" sz="3500" dirty="0" smtClean="0">
                    <a:solidFill>
                      <a:srgbClr val="C00000"/>
                    </a:solidFill>
                    <a:latin typeface="Arial" panose="020B0604020202020204" pitchFamily="34" charset="0"/>
                    <a:cs typeface="Arial" panose="020B0604020202020204" pitchFamily="34" charset="0"/>
                  </a:rPr>
                  <a:t>b.</a:t>
                </a:r>
                <a:r>
                  <a:rPr lang="en-US" sz="3500" dirty="0" smtClean="0">
                    <a:latin typeface="Arial" panose="020B0604020202020204" pitchFamily="34" charset="0"/>
                    <a:cs typeface="Arial" panose="020B0604020202020204" pitchFamily="34" charset="0"/>
                  </a:rPr>
                  <a:t> 20cm</a:t>
                </a:r>
                <a:r>
                  <a:rPr lang="en-US" sz="3500" baseline="30000" dirty="0" smtClean="0">
                    <a:latin typeface="Arial" panose="020B0604020202020204" pitchFamily="34" charset="0"/>
                    <a:cs typeface="Arial" panose="020B0604020202020204" pitchFamily="34" charset="0"/>
                  </a:rPr>
                  <a:t>2</a:t>
                </a:r>
                <a:endParaRPr lang="en-US" sz="3500" baseline="300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8568952" cy="5385000"/>
              </a:xfrm>
              <a:prstGeom prst="rect">
                <a:avLst/>
              </a:prstGeom>
              <a:blipFill rotWithShape="0">
                <a:blip r:embed="rId4"/>
                <a:stretch>
                  <a:fillRect l="-1849" t="-1810" b="-3054"/>
                </a:stretch>
              </a:blipFill>
            </p:spPr>
            <p:txBody>
              <a:bodyPr/>
              <a:lstStyle/>
              <a:p>
                <a:r>
                  <a:rPr lang="en-US">
                    <a:noFill/>
                  </a:rPr>
                  <a:t> </a:t>
                </a:r>
              </a:p>
            </p:txBody>
          </p:sp>
        </mc:Fallback>
      </mc:AlternateContent>
    </p:spTree>
    <p:extLst>
      <p:ext uri="{BB962C8B-B14F-4D97-AF65-F5344CB8AC3E}">
        <p14:creationId xmlns:p14="http://schemas.microsoft.com/office/powerpoint/2010/main" val="3129599460"/>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12.4 – More </a:t>
            </a:r>
            <a:r>
              <a:rPr lang="en-US" sz="3600" dirty="0" smtClean="0">
                <a:latin typeface="Arial" panose="020B0604020202020204" pitchFamily="34" charset="0"/>
                <a:cs typeface="Arial" panose="020B0604020202020204" pitchFamily="34" charset="0"/>
              </a:rPr>
              <a:t>Similarity</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p:sp>
        <p:nvSpPr>
          <p:cNvPr id="3" name="Rectangle 2"/>
          <p:cNvSpPr/>
          <p:nvPr/>
        </p:nvSpPr>
        <p:spPr>
          <a:xfrm>
            <a:off x="251520" y="1196752"/>
            <a:ext cx="8568952" cy="5386090"/>
          </a:xfrm>
          <a:prstGeom prst="rect">
            <a:avLst/>
          </a:prstGeom>
        </p:spPr>
        <p:txBody>
          <a:bodyPr wrap="square">
            <a:spAutoFit/>
          </a:bodyPr>
          <a:lstStyle/>
          <a:p>
            <a:pPr marL="744538" lvl="1" indent="-744538">
              <a:spcAft>
                <a:spcPts val="300"/>
              </a:spcAft>
              <a:buClr>
                <a:srgbClr val="C00000"/>
              </a:buClr>
              <a:buFont typeface="+mj-lt"/>
              <a:buAutoNum type="arabicPeriod" startAt="7"/>
              <a:tabLst>
                <a:tab pos="1084263" algn="l"/>
                <a:tab pos="3538538" algn="l"/>
                <a:tab pos="5316538" algn="l"/>
                <a:tab pos="6637338" algn="l"/>
              </a:tabLst>
            </a:pPr>
            <a:r>
              <a:rPr lang="en-US" sz="3600" dirty="0" smtClean="0"/>
              <a:t>Perimeter </a:t>
            </a:r>
            <a:r>
              <a:rPr lang="en-US" sz="3600" dirty="0"/>
              <a:t>= 54 m; area = 135m</a:t>
            </a:r>
            <a:r>
              <a:rPr lang="en-US" sz="3600" baseline="30000" dirty="0"/>
              <a:t>2</a:t>
            </a:r>
          </a:p>
          <a:p>
            <a:pPr marL="744538" lvl="1" indent="-744538">
              <a:spcAft>
                <a:spcPts val="300"/>
              </a:spcAft>
              <a:buClr>
                <a:srgbClr val="C00000"/>
              </a:buClr>
              <a:buFont typeface="+mj-lt"/>
              <a:buAutoNum type="arabicPeriod" startAt="7"/>
              <a:tabLst>
                <a:tab pos="1084263" algn="l"/>
                <a:tab pos="3538538" algn="l"/>
                <a:tab pos="5316538" algn="l"/>
                <a:tab pos="6637338" algn="l"/>
              </a:tabLst>
            </a:pPr>
            <a:r>
              <a:rPr lang="en-US" sz="3600" dirty="0" smtClean="0"/>
              <a:t>28,800cm</a:t>
            </a:r>
            <a:r>
              <a:rPr lang="en-US" sz="3600" baseline="30000" dirty="0" smtClean="0"/>
              <a:t>2</a:t>
            </a:r>
            <a:endParaRPr lang="en-US" sz="3600" baseline="30000" dirty="0"/>
          </a:p>
          <a:p>
            <a:pPr marL="744538" lvl="1" indent="-744538">
              <a:spcAft>
                <a:spcPts val="300"/>
              </a:spcAft>
              <a:buClr>
                <a:srgbClr val="C00000"/>
              </a:buClr>
              <a:buFont typeface="+mj-lt"/>
              <a:buAutoNum type="arabicPeriod" startAt="7"/>
              <a:tabLst>
                <a:tab pos="1084263" algn="l"/>
                <a:tab pos="3538538" algn="l"/>
                <a:tab pos="5316538" algn="l"/>
                <a:tab pos="6637338" algn="l"/>
              </a:tabLst>
            </a:pPr>
            <a:r>
              <a:rPr lang="en-US" sz="3600" dirty="0" smtClean="0"/>
              <a:t>Perimeter </a:t>
            </a:r>
            <a:r>
              <a:rPr lang="en-US" sz="3600" dirty="0"/>
              <a:t>= 5cm; area = 2.1 cm</a:t>
            </a:r>
            <a:r>
              <a:rPr lang="en-US" sz="3600" baseline="30000" dirty="0"/>
              <a:t>2</a:t>
            </a:r>
          </a:p>
          <a:p>
            <a:pPr marL="744538" lvl="1" indent="-744538">
              <a:spcAft>
                <a:spcPts val="300"/>
              </a:spcAft>
              <a:buClr>
                <a:srgbClr val="C00000"/>
              </a:buClr>
              <a:buFont typeface="+mj-lt"/>
              <a:buAutoNum type="arabicPeriod" startAt="7"/>
              <a:tabLst>
                <a:tab pos="1084263" algn="l"/>
                <a:tab pos="3538538" algn="l"/>
                <a:tab pos="5316538" algn="l"/>
                <a:tab pos="6637338" algn="l"/>
              </a:tabLst>
            </a:pPr>
            <a:r>
              <a:rPr lang="en-US" sz="3600" dirty="0" smtClean="0">
                <a:solidFill>
                  <a:srgbClr val="C00000"/>
                </a:solidFill>
              </a:rPr>
              <a:t>a.</a:t>
            </a:r>
            <a:r>
              <a:rPr lang="en-US" sz="3600" dirty="0" smtClean="0"/>
              <a:t> </a:t>
            </a:r>
            <a:r>
              <a:rPr lang="en-US" sz="3600" dirty="0"/>
              <a:t>18cm </a:t>
            </a:r>
            <a:r>
              <a:rPr lang="en-US" sz="3600" dirty="0" smtClean="0"/>
              <a:t>	</a:t>
            </a:r>
            <a:r>
              <a:rPr lang="en-US" sz="3600" dirty="0" smtClean="0">
                <a:solidFill>
                  <a:srgbClr val="C00000"/>
                </a:solidFill>
              </a:rPr>
              <a:t>b.</a:t>
            </a:r>
            <a:r>
              <a:rPr lang="en-US" sz="3600" dirty="0" smtClean="0"/>
              <a:t> </a:t>
            </a:r>
            <a:r>
              <a:rPr lang="en-US" sz="3600" dirty="0"/>
              <a:t>7.5cm</a:t>
            </a:r>
          </a:p>
          <a:p>
            <a:pPr marL="744538" lvl="1" indent="-744538">
              <a:spcAft>
                <a:spcPts val="300"/>
              </a:spcAft>
              <a:buClr>
                <a:srgbClr val="C00000"/>
              </a:buClr>
              <a:buFont typeface="+mj-lt"/>
              <a:buAutoNum type="arabicPeriod" startAt="7"/>
              <a:tabLst>
                <a:tab pos="1084263" algn="l"/>
                <a:tab pos="3538538" algn="l"/>
                <a:tab pos="5316538" algn="l"/>
                <a:tab pos="6637338" algn="l"/>
              </a:tabLst>
            </a:pPr>
            <a:r>
              <a:rPr lang="en-US" sz="3600" dirty="0" smtClean="0"/>
              <a:t>5cm</a:t>
            </a:r>
            <a:endParaRPr lang="en-US" sz="3600" dirty="0"/>
          </a:p>
          <a:p>
            <a:pPr marL="744538" lvl="1" indent="-744538">
              <a:spcAft>
                <a:spcPts val="300"/>
              </a:spcAft>
              <a:buClr>
                <a:srgbClr val="C00000"/>
              </a:buClr>
              <a:buFont typeface="+mj-lt"/>
              <a:buAutoNum type="arabicPeriod" startAt="7"/>
              <a:tabLst>
                <a:tab pos="1084263" algn="l"/>
                <a:tab pos="3538538" algn="l"/>
                <a:tab pos="5316538" algn="l"/>
                <a:tab pos="6637338" algn="l"/>
              </a:tabLst>
            </a:pPr>
            <a:r>
              <a:rPr lang="en-US" sz="3600" dirty="0" smtClean="0">
                <a:solidFill>
                  <a:srgbClr val="C00000"/>
                </a:solidFill>
              </a:rPr>
              <a:t>a.</a:t>
            </a:r>
            <a:r>
              <a:rPr lang="en-US" sz="3600" dirty="0" smtClean="0"/>
              <a:t> </a:t>
            </a:r>
            <a:r>
              <a:rPr lang="en-US" sz="3600" dirty="0"/>
              <a:t>24cm</a:t>
            </a:r>
            <a:r>
              <a:rPr lang="en-US" sz="3600" baseline="30000" dirty="0"/>
              <a:t>2</a:t>
            </a:r>
            <a:r>
              <a:rPr lang="en-US" sz="3600" dirty="0"/>
              <a:t> </a:t>
            </a:r>
            <a:r>
              <a:rPr lang="en-US" sz="3600" dirty="0" smtClean="0"/>
              <a:t>	b. </a:t>
            </a:r>
            <a:r>
              <a:rPr lang="en-US" sz="3600" dirty="0"/>
              <a:t>54cm</a:t>
            </a:r>
            <a:r>
              <a:rPr lang="en-US" sz="3600" baseline="30000" dirty="0"/>
              <a:t>2</a:t>
            </a:r>
          </a:p>
          <a:p>
            <a:pPr marL="744538" lvl="1" indent="-744538">
              <a:spcAft>
                <a:spcPts val="300"/>
              </a:spcAft>
              <a:buClr>
                <a:srgbClr val="C00000"/>
              </a:buClr>
              <a:buFont typeface="+mj-lt"/>
              <a:buAutoNum type="arabicPeriod" startAt="7"/>
              <a:tabLst>
                <a:tab pos="1084263" algn="l"/>
                <a:tab pos="3538538" algn="l"/>
                <a:tab pos="5316538" algn="l"/>
                <a:tab pos="6637338" algn="l"/>
              </a:tabLst>
            </a:pPr>
            <a:r>
              <a:rPr lang="en-US" sz="3600" dirty="0" smtClean="0"/>
              <a:t>12 </a:t>
            </a:r>
            <a:r>
              <a:rPr lang="en-US" sz="3600" dirty="0"/>
              <a:t>cm, 15 cm, 19.2 cm</a:t>
            </a:r>
          </a:p>
          <a:p>
            <a:pPr marL="744538" lvl="1" indent="-744538">
              <a:spcAft>
                <a:spcPts val="300"/>
              </a:spcAft>
              <a:buClr>
                <a:srgbClr val="C00000"/>
              </a:buClr>
              <a:buFont typeface="+mj-lt"/>
              <a:buAutoNum type="arabicPeriod" startAt="7"/>
              <a:tabLst>
                <a:tab pos="1084263" algn="l"/>
                <a:tab pos="3538538" algn="l"/>
                <a:tab pos="5316538" algn="l"/>
                <a:tab pos="6637338" algn="l"/>
              </a:tabLst>
            </a:pPr>
            <a:r>
              <a:rPr lang="en-US" sz="3600" dirty="0" smtClean="0">
                <a:solidFill>
                  <a:srgbClr val="C00000"/>
                </a:solidFill>
              </a:rPr>
              <a:t>a.</a:t>
            </a:r>
            <a:r>
              <a:rPr lang="en-US" sz="3600" dirty="0" smtClean="0"/>
              <a:t> </a:t>
            </a:r>
            <a:r>
              <a:rPr lang="en-US" sz="3600" dirty="0"/>
              <a:t>4 </a:t>
            </a:r>
            <a:r>
              <a:rPr lang="en-US" sz="3600" dirty="0" smtClean="0"/>
              <a:t>	</a:t>
            </a:r>
            <a:r>
              <a:rPr lang="en-US" sz="3600" dirty="0" smtClean="0">
                <a:solidFill>
                  <a:srgbClr val="C00000"/>
                </a:solidFill>
              </a:rPr>
              <a:t>b.</a:t>
            </a:r>
            <a:r>
              <a:rPr lang="en-US" sz="3600" dirty="0" smtClean="0"/>
              <a:t> </a:t>
            </a:r>
            <a:r>
              <a:rPr lang="en-US" sz="3600" dirty="0"/>
              <a:t>2 </a:t>
            </a:r>
            <a:r>
              <a:rPr lang="en-US" sz="3600" dirty="0" smtClean="0"/>
              <a:t>	</a:t>
            </a:r>
            <a:r>
              <a:rPr lang="en-US" sz="3600" dirty="0" smtClean="0">
                <a:solidFill>
                  <a:srgbClr val="C00000"/>
                </a:solidFill>
              </a:rPr>
              <a:t>c.</a:t>
            </a:r>
            <a:r>
              <a:rPr lang="en-US" sz="3600" dirty="0" smtClean="0"/>
              <a:t> </a:t>
            </a:r>
            <a:r>
              <a:rPr lang="en-US" sz="3600" dirty="0"/>
              <a:t>21cm</a:t>
            </a:r>
          </a:p>
          <a:p>
            <a:pPr marL="744538" lvl="1" indent="-744538">
              <a:spcAft>
                <a:spcPts val="300"/>
              </a:spcAft>
              <a:buClr>
                <a:srgbClr val="C00000"/>
              </a:buClr>
              <a:buFont typeface="+mj-lt"/>
              <a:buAutoNum type="arabicPeriod" startAt="7"/>
              <a:tabLst>
                <a:tab pos="1084263" algn="l"/>
                <a:tab pos="3538538" algn="l"/>
                <a:tab pos="5316538" algn="l"/>
                <a:tab pos="6637338" algn="l"/>
              </a:tabLst>
            </a:pPr>
            <a:r>
              <a:rPr lang="en-US" sz="3600" dirty="0" smtClean="0"/>
              <a:t>30cm</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485202"/>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12.5 – </a:t>
            </a:r>
            <a:r>
              <a:rPr lang="en-US" sz="3600" dirty="0" smtClean="0">
                <a:latin typeface="Arial" panose="020B0604020202020204" pitchFamily="34" charset="0"/>
                <a:cs typeface="Arial" panose="020B0604020202020204" pitchFamily="34" charset="0"/>
              </a:rPr>
              <a:t>Similarity in 3D Solids</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p:sp>
        <p:nvSpPr>
          <p:cNvPr id="3" name="Rectangle 2"/>
          <p:cNvSpPr/>
          <p:nvPr/>
        </p:nvSpPr>
        <p:spPr>
          <a:xfrm>
            <a:off x="251520" y="1196752"/>
            <a:ext cx="8568952" cy="5547673"/>
          </a:xfrm>
          <a:prstGeom prst="rect">
            <a:avLst/>
          </a:prstGeom>
        </p:spPr>
        <p:txBody>
          <a:bodyPr wrap="square">
            <a:spAutoFit/>
          </a:bodyPr>
          <a:lstStyle/>
          <a:p>
            <a:pPr marL="744538" lvl="1" indent="-744538">
              <a:spcAft>
                <a:spcPts val="300"/>
              </a:spcAft>
              <a:buClr>
                <a:srgbClr val="C00000"/>
              </a:buClr>
              <a:buFont typeface="+mj-lt"/>
              <a:buAutoNum type="arabicPeriod"/>
              <a:tabLst>
                <a:tab pos="1084263" algn="l"/>
                <a:tab pos="3538538" algn="l"/>
                <a:tab pos="5316538" algn="l"/>
                <a:tab pos="6637338" algn="l"/>
              </a:tabLst>
            </a:pPr>
            <a:r>
              <a:rPr lang="pt-BR" sz="3800" dirty="0" smtClean="0">
                <a:solidFill>
                  <a:srgbClr val="C00000"/>
                </a:solidFill>
              </a:rPr>
              <a:t>a.</a:t>
            </a:r>
            <a:r>
              <a:rPr lang="pt-BR" sz="3800" dirty="0" smtClean="0"/>
              <a:t> </a:t>
            </a:r>
            <a:r>
              <a:rPr lang="pt-BR" sz="3800" dirty="0"/>
              <a:t>5 </a:t>
            </a:r>
            <a:r>
              <a:rPr lang="pt-BR" sz="3800" dirty="0" smtClean="0"/>
              <a:t>	</a:t>
            </a:r>
            <a:r>
              <a:rPr lang="pt-BR" sz="3800" dirty="0" smtClean="0">
                <a:solidFill>
                  <a:srgbClr val="C00000"/>
                </a:solidFill>
              </a:rPr>
              <a:t>b.</a:t>
            </a:r>
            <a:r>
              <a:rPr lang="pt-BR" sz="3800" dirty="0" smtClean="0"/>
              <a:t> </a:t>
            </a:r>
            <a:r>
              <a:rPr lang="pt-BR" sz="3800" dirty="0"/>
              <a:t>4</a:t>
            </a:r>
          </a:p>
          <a:p>
            <a:pPr marL="744538" lvl="1" indent="-744538">
              <a:spcAft>
                <a:spcPts val="300"/>
              </a:spcAft>
              <a:buClr>
                <a:srgbClr val="C00000"/>
              </a:buClr>
              <a:buFont typeface="+mj-lt"/>
              <a:buAutoNum type="arabicPeriod"/>
              <a:tabLst>
                <a:tab pos="1084263" algn="l"/>
                <a:tab pos="3538538" algn="l"/>
                <a:tab pos="5316538" algn="l"/>
                <a:tab pos="6637338" algn="l"/>
              </a:tabLst>
            </a:pPr>
            <a:r>
              <a:rPr lang="pt-BR" sz="3800" dirty="0" smtClean="0"/>
              <a:t>1500cm</a:t>
            </a:r>
            <a:r>
              <a:rPr lang="pt-BR" sz="3800" baseline="30000" dirty="0" smtClean="0"/>
              <a:t>3</a:t>
            </a:r>
          </a:p>
          <a:p>
            <a:pPr marL="744538" lvl="1" indent="-744538">
              <a:spcAft>
                <a:spcPts val="300"/>
              </a:spcAft>
              <a:buClr>
                <a:srgbClr val="C00000"/>
              </a:buClr>
              <a:buFont typeface="+mj-lt"/>
              <a:buAutoNum type="arabicPeriod"/>
              <a:tabLst>
                <a:tab pos="1084263" algn="l"/>
                <a:tab pos="3538538" algn="l"/>
                <a:tab pos="5316538" algn="l"/>
                <a:tab pos="6637338" algn="l"/>
              </a:tabLst>
            </a:pPr>
            <a:r>
              <a:rPr lang="pt-BR" sz="3800" dirty="0" smtClean="0">
                <a:latin typeface="Arial" panose="020B0604020202020204" pitchFamily="34" charset="0"/>
                <a:cs typeface="Arial" panose="020B0604020202020204" pitchFamily="34" charset="0"/>
              </a:rPr>
              <a:t/>
            </a:r>
            <a:br>
              <a:rPr lang="pt-BR" sz="3800" dirty="0" smtClean="0">
                <a:latin typeface="Arial" panose="020B0604020202020204" pitchFamily="34" charset="0"/>
                <a:cs typeface="Arial" panose="020B0604020202020204" pitchFamily="34" charset="0"/>
              </a:rPr>
            </a:br>
            <a:r>
              <a:rPr lang="pt-BR" sz="3800" dirty="0" smtClean="0">
                <a:latin typeface="Arial" panose="020B0604020202020204" pitchFamily="34" charset="0"/>
                <a:cs typeface="Arial" panose="020B0604020202020204" pitchFamily="34" charset="0"/>
              </a:rPr>
              <a:t/>
            </a:r>
            <a:br>
              <a:rPr lang="pt-BR" sz="3800" dirty="0" smtClean="0">
                <a:latin typeface="Arial" panose="020B0604020202020204" pitchFamily="34" charset="0"/>
                <a:cs typeface="Arial" panose="020B0604020202020204" pitchFamily="34" charset="0"/>
              </a:rPr>
            </a:br>
            <a:r>
              <a:rPr lang="pt-BR" sz="3800" dirty="0" smtClean="0">
                <a:latin typeface="Arial" panose="020B0604020202020204" pitchFamily="34" charset="0"/>
                <a:cs typeface="Arial" panose="020B0604020202020204" pitchFamily="34" charset="0"/>
              </a:rPr>
              <a:t/>
            </a:r>
            <a:br>
              <a:rPr lang="pt-BR" sz="3800" dirty="0" smtClean="0">
                <a:latin typeface="Arial" panose="020B0604020202020204" pitchFamily="34" charset="0"/>
                <a:cs typeface="Arial" panose="020B0604020202020204" pitchFamily="34" charset="0"/>
              </a:rPr>
            </a:br>
            <a:endParaRPr lang="pt-BR" sz="3800" dirty="0" smtClean="0">
              <a:latin typeface="Arial" panose="020B0604020202020204" pitchFamily="34" charset="0"/>
              <a:cs typeface="Arial" panose="020B0604020202020204" pitchFamily="34" charset="0"/>
            </a:endParaRPr>
          </a:p>
          <a:p>
            <a:pPr marL="744538" lvl="1" indent="-744538">
              <a:spcAft>
                <a:spcPts val="300"/>
              </a:spcAft>
              <a:buClr>
                <a:srgbClr val="C00000"/>
              </a:buClr>
              <a:buFont typeface="+mj-lt"/>
              <a:buAutoNum type="arabicPeriod"/>
              <a:tabLst>
                <a:tab pos="1084263" algn="l"/>
                <a:tab pos="3538538" algn="l"/>
                <a:tab pos="5316538" algn="l"/>
                <a:tab pos="6637338" algn="l"/>
              </a:tabLst>
            </a:pPr>
            <a:r>
              <a:rPr lang="pt-BR" sz="3800" dirty="0" smtClean="0">
                <a:latin typeface="Arial" panose="020B0604020202020204" pitchFamily="34" charset="0"/>
                <a:cs typeface="Arial" panose="020B0604020202020204" pitchFamily="34" charset="0"/>
              </a:rPr>
              <a:t>96cm</a:t>
            </a:r>
            <a:r>
              <a:rPr lang="pt-BR" sz="3800" baseline="30000" dirty="0" smtClean="0">
                <a:latin typeface="Arial" panose="020B0604020202020204" pitchFamily="34" charset="0"/>
                <a:cs typeface="Arial" panose="020B0604020202020204" pitchFamily="34" charset="0"/>
              </a:rPr>
              <a:t>3</a:t>
            </a:r>
            <a:endParaRPr lang="pt-BR" sz="3800" baseline="30000" dirty="0">
              <a:latin typeface="Arial" panose="020B0604020202020204" pitchFamily="34" charset="0"/>
              <a:cs typeface="Arial" panose="020B0604020202020204" pitchFamily="34" charset="0"/>
            </a:endParaRPr>
          </a:p>
          <a:p>
            <a:pPr marL="744538" lvl="1" indent="-744538">
              <a:spcAft>
                <a:spcPts val="300"/>
              </a:spcAft>
              <a:buClr>
                <a:srgbClr val="C00000"/>
              </a:buClr>
              <a:buFont typeface="+mj-lt"/>
              <a:buAutoNum type="arabicPeriod"/>
              <a:tabLst>
                <a:tab pos="1084263" algn="l"/>
                <a:tab pos="3538538" algn="l"/>
                <a:tab pos="5316538" algn="l"/>
                <a:tab pos="6637338" algn="l"/>
              </a:tabLst>
            </a:pPr>
            <a:r>
              <a:rPr lang="pt-BR" sz="3800" dirty="0" smtClean="0">
                <a:latin typeface="Arial" panose="020B0604020202020204" pitchFamily="34" charset="0"/>
                <a:cs typeface="Arial" panose="020B0604020202020204" pitchFamily="34" charset="0"/>
              </a:rPr>
              <a:t>405cm</a:t>
            </a:r>
            <a:r>
              <a:rPr lang="pt-BR" sz="3800" baseline="30000" dirty="0" smtClean="0">
                <a:latin typeface="Arial" panose="020B0604020202020204" pitchFamily="34" charset="0"/>
                <a:cs typeface="Arial" panose="020B0604020202020204" pitchFamily="34" charset="0"/>
              </a:rPr>
              <a:t>3</a:t>
            </a:r>
            <a:endParaRPr lang="pt-BR" sz="3800" baseline="30000" dirty="0">
              <a:latin typeface="Arial" panose="020B0604020202020204" pitchFamily="34" charset="0"/>
              <a:cs typeface="Arial" panose="020B0604020202020204" pitchFamily="34" charset="0"/>
            </a:endParaRPr>
          </a:p>
          <a:p>
            <a:pPr marL="744538" lvl="1" indent="-744538">
              <a:spcAft>
                <a:spcPts val="300"/>
              </a:spcAft>
              <a:buClr>
                <a:srgbClr val="C00000"/>
              </a:buClr>
              <a:buFont typeface="+mj-lt"/>
              <a:buAutoNum type="arabicPeriod"/>
              <a:tabLst>
                <a:tab pos="1084263" algn="l"/>
                <a:tab pos="3538538" algn="l"/>
                <a:tab pos="5316538" algn="l"/>
                <a:tab pos="6637338" algn="l"/>
              </a:tabLst>
            </a:pPr>
            <a:r>
              <a:rPr lang="pt-BR" sz="3800" dirty="0" smtClean="0">
                <a:latin typeface="Arial" panose="020B0604020202020204" pitchFamily="34" charset="0"/>
                <a:cs typeface="Arial" panose="020B0604020202020204" pitchFamily="34" charset="0"/>
              </a:rPr>
              <a:t>60cm</a:t>
            </a:r>
            <a:r>
              <a:rPr lang="pt-BR" sz="3800" baseline="30000" dirty="0" smtClean="0">
                <a:latin typeface="Arial" panose="020B0604020202020204" pitchFamily="34" charset="0"/>
                <a:cs typeface="Arial" panose="020B0604020202020204" pitchFamily="34" charset="0"/>
              </a:rPr>
              <a:t>3</a:t>
            </a:r>
            <a:endParaRPr lang="en-US" sz="3800" baseline="30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54440719"/>
              </p:ext>
            </p:extLst>
          </p:nvPr>
        </p:nvGraphicFramePr>
        <p:xfrm>
          <a:off x="1115615" y="2627744"/>
          <a:ext cx="7560841" cy="1920240"/>
        </p:xfrm>
        <a:graphic>
          <a:graphicData uri="http://schemas.openxmlformats.org/drawingml/2006/table">
            <a:tbl>
              <a:tblPr firstRow="1" bandRow="1">
                <a:tableStyleId>{5940675A-B579-460E-94D1-54222C63F5DA}</a:tableStyleId>
              </a:tblPr>
              <a:tblGrid>
                <a:gridCol w="2160241"/>
                <a:gridCol w="1440160"/>
                <a:gridCol w="1440160"/>
                <a:gridCol w="2520280"/>
              </a:tblGrid>
              <a:tr h="360040">
                <a:tc>
                  <a:txBody>
                    <a:bodyPr/>
                    <a:lstStyle/>
                    <a:p>
                      <a:pPr algn="l"/>
                      <a:r>
                        <a:rPr lang="en-US" sz="2700" b="1" i="0" dirty="0" smtClean="0">
                          <a:latin typeface="Arial" panose="020B0604020202020204" pitchFamily="34" charset="0"/>
                          <a:cs typeface="Arial" panose="020B0604020202020204" pitchFamily="34" charset="0"/>
                        </a:rPr>
                        <a:t>Linear Scale Factor</a:t>
                      </a:r>
                      <a:endParaRPr lang="en-US" sz="27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l"/>
                      <a:r>
                        <a:rPr lang="en-US" sz="2700" b="1" dirty="0" smtClean="0">
                          <a:latin typeface="Arial" panose="020B0604020202020204" pitchFamily="34" charset="0"/>
                          <a:cs typeface="Arial" panose="020B0604020202020204" pitchFamily="34" charset="0"/>
                        </a:rPr>
                        <a:t>Volume A</a:t>
                      </a:r>
                      <a:endParaRPr lang="en-US" sz="27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l"/>
                      <a:r>
                        <a:rPr lang="en-US" sz="2700" b="1" i="0" dirty="0" smtClean="0">
                          <a:latin typeface="Arial" panose="020B0604020202020204" pitchFamily="34" charset="0"/>
                          <a:cs typeface="Arial" panose="020B0604020202020204" pitchFamily="34" charset="0"/>
                        </a:rPr>
                        <a:t>Volume B</a:t>
                      </a:r>
                      <a:endParaRPr lang="en-US" sz="27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l"/>
                      <a:r>
                        <a:rPr lang="en-US" sz="2700" b="1" i="0" dirty="0" smtClean="0">
                          <a:latin typeface="Arial" panose="020B0604020202020204" pitchFamily="34" charset="0"/>
                          <a:cs typeface="Arial" panose="020B0604020202020204" pitchFamily="34" charset="0"/>
                        </a:rPr>
                        <a:t>Volume Scale Factor</a:t>
                      </a:r>
                      <a:endParaRPr lang="en-US" sz="27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l"/>
                      <a:r>
                        <a:rPr lang="en-US" sz="2700" dirty="0" smtClean="0">
                          <a:latin typeface="Arial" panose="020B0604020202020204" pitchFamily="34" charset="0"/>
                          <a:cs typeface="Arial" panose="020B0604020202020204" pitchFamily="34" charset="0"/>
                        </a:rPr>
                        <a:t>2</a:t>
                      </a:r>
                      <a:endParaRPr lang="en-US" sz="2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700" dirty="0" smtClean="0">
                          <a:latin typeface="Arial" panose="020B0604020202020204" pitchFamily="34" charset="0"/>
                          <a:cs typeface="Arial" panose="020B0604020202020204" pitchFamily="34" charset="0"/>
                        </a:rPr>
                        <a:t>2</a:t>
                      </a:r>
                      <a:endParaRPr lang="en-US" sz="2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700" dirty="0" smtClean="0">
                          <a:latin typeface="Arial" panose="020B0604020202020204" pitchFamily="34" charset="0"/>
                          <a:cs typeface="Arial" panose="020B0604020202020204" pitchFamily="34" charset="0"/>
                        </a:rPr>
                        <a:t>16</a:t>
                      </a:r>
                      <a:endParaRPr lang="en-US" sz="2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700" dirty="0" smtClean="0">
                          <a:latin typeface="Arial" panose="020B0604020202020204" pitchFamily="34" charset="0"/>
                          <a:cs typeface="Arial" panose="020B0604020202020204" pitchFamily="34" charset="0"/>
                        </a:rPr>
                        <a:t>8</a:t>
                      </a:r>
                      <a:endParaRPr lang="en-US" sz="2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l"/>
                      <a:r>
                        <a:rPr lang="en-US" sz="2700" i="1" dirty="0" smtClean="0">
                          <a:latin typeface="Arial" panose="020B0604020202020204" pitchFamily="34" charset="0"/>
                          <a:cs typeface="Arial" panose="020B0604020202020204" pitchFamily="34" charset="0"/>
                        </a:rPr>
                        <a:t>k</a:t>
                      </a:r>
                      <a:endParaRPr lang="en-US" sz="2700"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700" dirty="0" smtClean="0">
                          <a:latin typeface="Arial" panose="020B0604020202020204" pitchFamily="34" charset="0"/>
                          <a:cs typeface="Arial" panose="020B0604020202020204" pitchFamily="34" charset="0"/>
                        </a:rPr>
                        <a:t>24</a:t>
                      </a:r>
                      <a:endParaRPr lang="en-US" sz="2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700" dirty="0" smtClean="0">
                          <a:latin typeface="Arial" panose="020B0604020202020204" pitchFamily="34" charset="0"/>
                          <a:cs typeface="Arial" panose="020B0604020202020204" pitchFamily="34" charset="0"/>
                        </a:rPr>
                        <a:t>24</a:t>
                      </a:r>
                      <a:r>
                        <a:rPr lang="en-US" sz="2700" i="1" dirty="0" smtClean="0">
                          <a:latin typeface="Arial" panose="020B0604020202020204" pitchFamily="34" charset="0"/>
                          <a:cs typeface="Arial" panose="020B0604020202020204" pitchFamily="34" charset="0"/>
                        </a:rPr>
                        <a:t>k</a:t>
                      </a:r>
                      <a:r>
                        <a:rPr lang="en-US" sz="2700" baseline="30000" dirty="0" smtClean="0">
                          <a:latin typeface="Arial" panose="020B0604020202020204" pitchFamily="34" charset="0"/>
                          <a:cs typeface="Arial" panose="020B0604020202020204" pitchFamily="34" charset="0"/>
                        </a:rPr>
                        <a:t>3</a:t>
                      </a:r>
                      <a:endParaRPr lang="en-US" sz="2700" baseline="30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700" i="1" dirty="0" smtClean="0">
                          <a:latin typeface="Arial" panose="020B0604020202020204" pitchFamily="34" charset="0"/>
                          <a:cs typeface="Arial" panose="020B0604020202020204" pitchFamily="34" charset="0"/>
                        </a:rPr>
                        <a:t>k</a:t>
                      </a:r>
                      <a:r>
                        <a:rPr lang="en-US" sz="2700" baseline="30000" dirty="0" smtClean="0">
                          <a:latin typeface="Arial" panose="020B0604020202020204" pitchFamily="34" charset="0"/>
                          <a:cs typeface="Arial" panose="020B0604020202020204" pitchFamily="34" charset="0"/>
                        </a:rPr>
                        <a:t>3</a:t>
                      </a:r>
                      <a:endParaRPr lang="en-US" sz="2700" baseline="30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49567723"/>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12.5 – </a:t>
            </a:r>
            <a:r>
              <a:rPr lang="en-US" sz="3600" dirty="0" smtClean="0">
                <a:latin typeface="Arial" panose="020B0604020202020204" pitchFamily="34" charset="0"/>
                <a:cs typeface="Arial" panose="020B0604020202020204" pitchFamily="34" charset="0"/>
              </a:rPr>
              <a:t>Similarity in 3D Solids</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p:sp>
        <p:nvSpPr>
          <p:cNvPr id="3" name="Rectangle 2"/>
          <p:cNvSpPr/>
          <p:nvPr/>
        </p:nvSpPr>
        <p:spPr>
          <a:xfrm>
            <a:off x="251520" y="1196752"/>
            <a:ext cx="8568952" cy="5232202"/>
          </a:xfrm>
          <a:prstGeom prst="rect">
            <a:avLst/>
          </a:prstGeom>
        </p:spPr>
        <p:txBody>
          <a:bodyPr wrap="square">
            <a:spAutoFit/>
          </a:bodyPr>
          <a:lstStyle/>
          <a:p>
            <a:pPr marL="1208088" lvl="1" indent="-1208088">
              <a:spcAft>
                <a:spcPts val="300"/>
              </a:spcAft>
              <a:buClr>
                <a:srgbClr val="C00000"/>
              </a:buClr>
              <a:buFont typeface="+mj-lt"/>
              <a:buAutoNum type="arabicPeriod" startAt="7"/>
              <a:tabLst>
                <a:tab pos="1084263" algn="l"/>
                <a:tab pos="4745038" algn="l"/>
                <a:tab pos="6637338" algn="l"/>
              </a:tabLst>
            </a:pPr>
            <a:r>
              <a:rPr lang="en-US" sz="5400" dirty="0" smtClean="0"/>
              <a:t>7.5cm</a:t>
            </a:r>
            <a:endParaRPr lang="en-US" sz="5400" dirty="0"/>
          </a:p>
          <a:p>
            <a:pPr marL="1208088" lvl="1" indent="-1208088">
              <a:spcAft>
                <a:spcPts val="300"/>
              </a:spcAft>
              <a:buClr>
                <a:srgbClr val="C00000"/>
              </a:buClr>
              <a:buFont typeface="+mj-lt"/>
              <a:buAutoNum type="arabicPeriod" startAt="7"/>
              <a:tabLst>
                <a:tab pos="1084263" algn="l"/>
                <a:tab pos="4745038" algn="l"/>
                <a:tab pos="6637338" algn="l"/>
              </a:tabLst>
            </a:pPr>
            <a:r>
              <a:rPr lang="en-US" sz="5400" dirty="0" smtClean="0">
                <a:solidFill>
                  <a:srgbClr val="C00000"/>
                </a:solidFill>
              </a:rPr>
              <a:t>a.</a:t>
            </a:r>
            <a:r>
              <a:rPr lang="en-US" sz="5400" dirty="0" smtClean="0"/>
              <a:t> </a:t>
            </a:r>
            <a:r>
              <a:rPr lang="en-US" sz="5400" dirty="0"/>
              <a:t>21cm </a:t>
            </a:r>
            <a:r>
              <a:rPr lang="en-US" sz="5400" dirty="0" smtClean="0"/>
              <a:t>	</a:t>
            </a:r>
            <a:r>
              <a:rPr lang="en-US" sz="5400" dirty="0" smtClean="0">
                <a:solidFill>
                  <a:srgbClr val="C00000"/>
                </a:solidFill>
              </a:rPr>
              <a:t>b.</a:t>
            </a:r>
            <a:r>
              <a:rPr lang="en-US" sz="5400" dirty="0" smtClean="0"/>
              <a:t> </a:t>
            </a:r>
            <a:r>
              <a:rPr lang="en-US" sz="5400" dirty="0"/>
              <a:t>6cm</a:t>
            </a:r>
          </a:p>
          <a:p>
            <a:pPr marL="1208088" lvl="1" indent="-1208088">
              <a:spcAft>
                <a:spcPts val="300"/>
              </a:spcAft>
              <a:buClr>
                <a:srgbClr val="C00000"/>
              </a:buClr>
              <a:buFont typeface="+mj-lt"/>
              <a:buAutoNum type="arabicPeriod" startAt="7"/>
              <a:tabLst>
                <a:tab pos="1084263" algn="l"/>
                <a:tab pos="4745038" algn="l"/>
                <a:tab pos="6637338" algn="l"/>
              </a:tabLst>
            </a:pPr>
            <a:r>
              <a:rPr lang="en-US" sz="5400" dirty="0" smtClean="0">
                <a:solidFill>
                  <a:srgbClr val="C00000"/>
                </a:solidFill>
              </a:rPr>
              <a:t>a.</a:t>
            </a:r>
            <a:r>
              <a:rPr lang="en-US" sz="5400" dirty="0" smtClean="0"/>
              <a:t> </a:t>
            </a:r>
            <a:r>
              <a:rPr lang="en-US" sz="5400" dirty="0"/>
              <a:t>125 </a:t>
            </a:r>
            <a:r>
              <a:rPr lang="en-US" sz="5400" dirty="0" smtClean="0"/>
              <a:t>	</a:t>
            </a:r>
            <a:r>
              <a:rPr lang="en-US" sz="5400" dirty="0" smtClean="0">
                <a:solidFill>
                  <a:srgbClr val="C00000"/>
                </a:solidFill>
              </a:rPr>
              <a:t>b.</a:t>
            </a:r>
            <a:r>
              <a:rPr lang="en-US" sz="5400" dirty="0" smtClean="0"/>
              <a:t> </a:t>
            </a:r>
            <a:r>
              <a:rPr lang="en-US" sz="5400" dirty="0"/>
              <a:t>5 </a:t>
            </a:r>
            <a:r>
              <a:rPr lang="en-US" sz="5400" dirty="0" smtClean="0"/>
              <a:t/>
            </a:r>
            <a:br>
              <a:rPr lang="en-US" sz="5400" dirty="0" smtClean="0"/>
            </a:br>
            <a:r>
              <a:rPr lang="en-US" sz="5400" dirty="0" smtClean="0">
                <a:solidFill>
                  <a:srgbClr val="C00000"/>
                </a:solidFill>
              </a:rPr>
              <a:t>c.</a:t>
            </a:r>
            <a:r>
              <a:rPr lang="en-US" sz="5400" dirty="0" smtClean="0"/>
              <a:t> </a:t>
            </a:r>
            <a:r>
              <a:rPr lang="en-US" sz="5400" dirty="0"/>
              <a:t>25 </a:t>
            </a:r>
            <a:r>
              <a:rPr lang="en-US" sz="5400" dirty="0" smtClean="0"/>
              <a:t>	</a:t>
            </a:r>
            <a:r>
              <a:rPr lang="en-US" sz="5400" dirty="0" smtClean="0">
                <a:solidFill>
                  <a:srgbClr val="C00000"/>
                </a:solidFill>
              </a:rPr>
              <a:t>d.</a:t>
            </a:r>
            <a:r>
              <a:rPr lang="en-US" sz="5400" dirty="0" smtClean="0"/>
              <a:t> </a:t>
            </a:r>
            <a:r>
              <a:rPr lang="en-US" sz="5400" dirty="0"/>
              <a:t>1500cm</a:t>
            </a:r>
            <a:r>
              <a:rPr lang="en-US" sz="5400" baseline="30000" dirty="0"/>
              <a:t>2</a:t>
            </a:r>
          </a:p>
          <a:p>
            <a:pPr marL="1208088" lvl="1" indent="-1208088">
              <a:spcAft>
                <a:spcPts val="300"/>
              </a:spcAft>
              <a:buClr>
                <a:srgbClr val="C00000"/>
              </a:buClr>
              <a:buFont typeface="+mj-lt"/>
              <a:buAutoNum type="arabicPeriod" startAt="7"/>
              <a:tabLst>
                <a:tab pos="1084263" algn="l"/>
                <a:tab pos="4745038" algn="l"/>
                <a:tab pos="6637338" algn="l"/>
              </a:tabLst>
            </a:pPr>
            <a:r>
              <a:rPr lang="en-US" sz="5400" dirty="0" smtClean="0"/>
              <a:t>563cm</a:t>
            </a:r>
            <a:r>
              <a:rPr lang="en-US" sz="5400" baseline="30000" dirty="0" smtClean="0"/>
              <a:t>2</a:t>
            </a:r>
            <a:endParaRPr lang="en-US" sz="5400" baseline="30000" dirty="0"/>
          </a:p>
          <a:p>
            <a:pPr marL="1208088" lvl="1" indent="-1208088">
              <a:spcAft>
                <a:spcPts val="300"/>
              </a:spcAft>
              <a:buClr>
                <a:srgbClr val="C00000"/>
              </a:buClr>
              <a:buFont typeface="+mj-lt"/>
              <a:buAutoNum type="arabicPeriod" startAt="7"/>
              <a:tabLst>
                <a:tab pos="1084263" algn="l"/>
                <a:tab pos="4745038" algn="l"/>
                <a:tab pos="6637338" algn="l"/>
              </a:tabLst>
            </a:pPr>
            <a:r>
              <a:rPr lang="en-US" sz="5400" dirty="0" smtClean="0"/>
              <a:t>4220cm</a:t>
            </a:r>
            <a:r>
              <a:rPr lang="en-US" sz="5400" baseline="30000" dirty="0" smtClean="0"/>
              <a:t>2</a:t>
            </a:r>
            <a:endParaRPr lang="en-US" sz="5400" baseline="30000" dirty="0"/>
          </a:p>
        </p:txBody>
      </p:sp>
    </p:spTree>
    <p:extLst>
      <p:ext uri="{BB962C8B-B14F-4D97-AF65-F5344CB8AC3E}">
        <p14:creationId xmlns:p14="http://schemas.microsoft.com/office/powerpoint/2010/main" val="3852614578"/>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12.5 – </a:t>
            </a:r>
            <a:r>
              <a:rPr lang="en-US" sz="3600" dirty="0" smtClean="0">
                <a:latin typeface="Arial" panose="020B0604020202020204" pitchFamily="34" charset="0"/>
                <a:cs typeface="Arial" panose="020B0604020202020204" pitchFamily="34" charset="0"/>
              </a:rPr>
              <a:t>Similarity in 3D Solids</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8568952" cy="5462586"/>
              </a:xfrm>
              <a:prstGeom prst="rect">
                <a:avLst/>
              </a:prstGeom>
            </p:spPr>
            <p:txBody>
              <a:bodyPr wrap="square">
                <a:spAutoFit/>
              </a:bodyPr>
              <a:lstStyle/>
              <a:p>
                <a:pPr marL="741363" lvl="1" indent="-741363">
                  <a:spcAft>
                    <a:spcPts val="300"/>
                  </a:spcAft>
                  <a:buClr>
                    <a:srgbClr val="C00000"/>
                  </a:buClr>
                  <a:buFont typeface="+mj-lt"/>
                  <a:buAutoNum type="arabicPeriod" startAt="12"/>
                  <a:tabLst>
                    <a:tab pos="1084263" algn="l"/>
                    <a:tab pos="3538538" algn="l"/>
                    <a:tab pos="5316538" algn="l"/>
                    <a:tab pos="6637338" algn="l"/>
                  </a:tabLst>
                </a:pPr>
                <a:r>
                  <a:rPr lang="en-US" sz="3200" dirty="0" smtClean="0"/>
                  <a:t>Area </a:t>
                </a:r>
                <a:r>
                  <a:rPr lang="en-US" sz="3200" dirty="0"/>
                  <a:t>scale factor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92</m:t>
                        </m:r>
                      </m:num>
                      <m:den>
                        <m:r>
                          <a:rPr lang="en-US" sz="3200" b="0" i="0" smtClean="0">
                            <a:latin typeface="Cambria Math" panose="02040503050406030204" pitchFamily="18" charset="0"/>
                            <a:cs typeface="Arial" panose="020B0604020202020204" pitchFamily="34" charset="0"/>
                          </a:rPr>
                          <m:t>207</m:t>
                        </m:r>
                      </m:den>
                    </m:f>
                  </m:oMath>
                </a14:m>
                <a:r>
                  <a:rPr lang="en-US" sz="3200" dirty="0"/>
                  <a:t>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4</m:t>
                        </m:r>
                      </m:num>
                      <m:den>
                        <m:r>
                          <a:rPr lang="en-US" sz="3200" b="0" i="0" smtClean="0">
                            <a:latin typeface="Cambria Math" panose="02040503050406030204" pitchFamily="18" charset="0"/>
                            <a:cs typeface="Arial" panose="020B0604020202020204" pitchFamily="34" charset="0"/>
                          </a:rPr>
                          <m:t>9</m:t>
                        </m:r>
                      </m:den>
                    </m:f>
                  </m:oMath>
                </a14:m>
                <a:r>
                  <a:rPr lang="en-US" sz="3200" dirty="0" smtClean="0"/>
                  <a:t>.</a:t>
                </a:r>
                <a:br>
                  <a:rPr lang="en-US" sz="3200" dirty="0" smtClean="0"/>
                </a:br>
                <a:r>
                  <a:rPr lang="en-US" sz="3200" dirty="0" smtClean="0"/>
                  <a:t>So </a:t>
                </a:r>
                <a:r>
                  <a:rPr lang="en-US" sz="3200" dirty="0"/>
                  <a:t>linear scale factor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2</m:t>
                        </m:r>
                      </m:num>
                      <m:den>
                        <m:r>
                          <a:rPr lang="en-US" sz="3200" i="1" smtClean="0">
                            <a:latin typeface="Cambria Math" panose="02040503050406030204" pitchFamily="18" charset="0"/>
                            <a:cs typeface="Arial" panose="020B0604020202020204" pitchFamily="34" charset="0"/>
                          </a:rPr>
                          <m:t>3</m:t>
                        </m:r>
                      </m:den>
                    </m:f>
                  </m:oMath>
                </a14:m>
                <a:r>
                  <a:rPr lang="en-US" sz="3200" dirty="0"/>
                  <a:t> and volume scale factor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8</m:t>
                        </m:r>
                      </m:num>
                      <m:den>
                        <m:r>
                          <a:rPr lang="en-US" sz="3200">
                            <a:latin typeface="Cambria Math" panose="02040503050406030204" pitchFamily="18" charset="0"/>
                            <a:cs typeface="Arial" panose="020B0604020202020204" pitchFamily="34" charset="0"/>
                          </a:rPr>
                          <m:t>2</m:t>
                        </m:r>
                        <m:r>
                          <a:rPr lang="en-US" sz="3200" b="0" i="0" smtClean="0">
                            <a:latin typeface="Cambria Math" panose="02040503050406030204" pitchFamily="18" charset="0"/>
                            <a:cs typeface="Arial" panose="020B0604020202020204" pitchFamily="34" charset="0"/>
                          </a:rPr>
                          <m:t>7</m:t>
                        </m:r>
                      </m:den>
                    </m:f>
                  </m:oMath>
                </a14:m>
                <a:r>
                  <a:rPr lang="en-US" sz="3200" dirty="0"/>
                  <a:t>. Volume of cone B = 837 x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a:latin typeface="Cambria Math" panose="02040503050406030204" pitchFamily="18" charset="0"/>
                            <a:cs typeface="Arial" panose="020B0604020202020204" pitchFamily="34" charset="0"/>
                          </a:rPr>
                          <m:t>8</m:t>
                        </m:r>
                      </m:num>
                      <m:den>
                        <m:r>
                          <a:rPr lang="en-US" sz="3200">
                            <a:latin typeface="Cambria Math" panose="02040503050406030204" pitchFamily="18" charset="0"/>
                            <a:cs typeface="Arial" panose="020B0604020202020204" pitchFamily="34" charset="0"/>
                          </a:rPr>
                          <m:t>27</m:t>
                        </m:r>
                      </m:den>
                    </m:f>
                  </m:oMath>
                </a14:m>
                <a:r>
                  <a:rPr lang="en-US" sz="3200" dirty="0" smtClean="0"/>
                  <a:t> </a:t>
                </a:r>
                <a:r>
                  <a:rPr lang="en-US" sz="3200" dirty="0"/>
                  <a:t>= 248 </a:t>
                </a:r>
                <a:r>
                  <a:rPr lang="en-US" sz="3200" dirty="0" smtClean="0"/>
                  <a:t>cm</a:t>
                </a:r>
                <a:r>
                  <a:rPr lang="en-US" sz="3200" baseline="30000" dirty="0" smtClean="0"/>
                  <a:t>3</a:t>
                </a:r>
                <a:endParaRPr lang="en-US" sz="3200" baseline="30000" dirty="0"/>
              </a:p>
              <a:p>
                <a:pPr marL="741363" lvl="1" indent="-741363">
                  <a:spcAft>
                    <a:spcPts val="300"/>
                  </a:spcAft>
                  <a:buClr>
                    <a:srgbClr val="C00000"/>
                  </a:buClr>
                  <a:buFont typeface="+mj-lt"/>
                  <a:buAutoNum type="arabicPeriod" startAt="12"/>
                  <a:tabLst>
                    <a:tab pos="1084263" algn="l"/>
                    <a:tab pos="3538538" algn="l"/>
                    <a:tab pos="5316538" algn="l"/>
                    <a:tab pos="6637338" algn="l"/>
                  </a:tabLst>
                </a:pPr>
                <a:r>
                  <a:rPr lang="en-US" sz="3200" dirty="0">
                    <a:solidFill>
                      <a:srgbClr val="C00000"/>
                    </a:solidFill>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 640 cm</a:t>
                </a:r>
                <a:r>
                  <a:rPr lang="en-US" sz="3200" baseline="30000" dirty="0">
                    <a:latin typeface="Arial" panose="020B0604020202020204" pitchFamily="34" charset="0"/>
                    <a:cs typeface="Arial" panose="020B0604020202020204" pitchFamily="34" charset="0"/>
                  </a:rPr>
                  <a:t>3</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dirty="0" smtClean="0">
                    <a:solidFill>
                      <a:srgbClr val="C00000"/>
                    </a:solidFill>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40 cm</a:t>
                </a:r>
                <a:r>
                  <a:rPr lang="en-US" sz="3200" baseline="30000" dirty="0">
                    <a:latin typeface="Arial" panose="020B0604020202020204" pitchFamily="34" charset="0"/>
                    <a:cs typeface="Arial" panose="020B0604020202020204" pitchFamily="34" charset="0"/>
                  </a:rPr>
                  <a:t>2</a:t>
                </a:r>
              </a:p>
              <a:p>
                <a:pPr marL="741363" lvl="1" indent="-741363">
                  <a:spcAft>
                    <a:spcPts val="300"/>
                  </a:spcAft>
                  <a:buClr>
                    <a:srgbClr val="C00000"/>
                  </a:buClr>
                  <a:buFont typeface="+mj-lt"/>
                  <a:buAutoNum type="arabicPeriod" startAt="12"/>
                  <a:tabLst>
                    <a:tab pos="1084263" algn="l"/>
                    <a:tab pos="3538538" algn="l"/>
                    <a:tab pos="5316538" algn="l"/>
                    <a:tab pos="6637338" algn="l"/>
                  </a:tabLst>
                </a:pPr>
                <a:r>
                  <a:rPr lang="en-US" sz="3200" dirty="0" smtClean="0">
                    <a:latin typeface="Arial" panose="020B0604020202020204" pitchFamily="34" charset="0"/>
                    <a:cs typeface="Arial" panose="020B0604020202020204" pitchFamily="34" charset="0"/>
                  </a:rPr>
                  <a:t>8.44 </a:t>
                </a:r>
                <a:r>
                  <a:rPr lang="en-US" sz="3200" dirty="0">
                    <a:latin typeface="Arial" panose="020B0604020202020204" pitchFamily="34" charset="0"/>
                    <a:cs typeface="Arial" panose="020B0604020202020204" pitchFamily="34" charset="0"/>
                  </a:rPr>
                  <a:t>litres</a:t>
                </a:r>
              </a:p>
              <a:p>
                <a:pPr marL="741363" lvl="1" indent="-741363">
                  <a:spcAft>
                    <a:spcPts val="300"/>
                  </a:spcAft>
                  <a:buClr>
                    <a:srgbClr val="C00000"/>
                  </a:buClr>
                  <a:buFont typeface="+mj-lt"/>
                  <a:buAutoNum type="arabicPeriod" startAt="12"/>
                  <a:tabLst>
                    <a:tab pos="1084263" algn="l"/>
                    <a:tab pos="3538538" algn="l"/>
                    <a:tab pos="5316538" algn="l"/>
                    <a:tab pos="6637338" algn="l"/>
                  </a:tabLst>
                </a:pPr>
                <a:r>
                  <a:rPr lang="en-US" sz="3200" dirty="0" smtClean="0">
                    <a:latin typeface="Arial" panose="020B0604020202020204" pitchFamily="34" charset="0"/>
                    <a:cs typeface="Arial" panose="020B0604020202020204" pitchFamily="34" charset="0"/>
                  </a:rPr>
                  <a:t>All </a:t>
                </a:r>
                <a:r>
                  <a:rPr lang="en-US" sz="3200" dirty="0">
                    <a:latin typeface="Arial" panose="020B0604020202020204" pitchFamily="34" charset="0"/>
                    <a:cs typeface="Arial" panose="020B0604020202020204" pitchFamily="34" charset="0"/>
                  </a:rPr>
                  <a:t>lengths in a cube are the same, so all cubes have sides in the same ratio. Cuboids may vary.</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8568952" cy="5462586"/>
              </a:xfrm>
              <a:prstGeom prst="rect">
                <a:avLst/>
              </a:prstGeom>
              <a:blipFill rotWithShape="0">
                <a:blip r:embed="rId4"/>
                <a:stretch>
                  <a:fillRect l="-1636" r="-640" b="-2679"/>
                </a:stretch>
              </a:blipFill>
            </p:spPr>
            <p:txBody>
              <a:bodyPr/>
              <a:lstStyle/>
              <a:p>
                <a:r>
                  <a:rPr lang="en-US">
                    <a:noFill/>
                  </a:rPr>
                  <a:t> </a:t>
                </a:r>
              </a:p>
            </p:txBody>
          </p:sp>
        </mc:Fallback>
      </mc:AlternateContent>
    </p:spTree>
    <p:extLst>
      <p:ext uri="{BB962C8B-B14F-4D97-AF65-F5344CB8AC3E}">
        <p14:creationId xmlns:p14="http://schemas.microsoft.com/office/powerpoint/2010/main" val="984269020"/>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Problem Solving</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4320480" cy="5326395"/>
              </a:xfrm>
              <a:prstGeom prst="rect">
                <a:avLst/>
              </a:prstGeom>
            </p:spPr>
            <p:txBody>
              <a:bodyPr wrap="square">
                <a:spAutoFit/>
              </a:bodyPr>
              <a:lstStyle/>
              <a:p>
                <a:pPr marL="620713" lvl="1" indent="-620713">
                  <a:spcAft>
                    <a:spcPts val="300"/>
                  </a:spcAft>
                  <a:buClr>
                    <a:srgbClr val="C00000"/>
                  </a:buClr>
                  <a:buFont typeface="+mj-lt"/>
                  <a:buAutoNum type="arabicPeriod"/>
                  <a:tabLst>
                    <a:tab pos="1084263" algn="l"/>
                    <a:tab pos="3538538" algn="l"/>
                    <a:tab pos="5316538" algn="l"/>
                    <a:tab pos="6637338" algn="l"/>
                  </a:tabLst>
                </a:pPr>
                <a14:m>
                  <m:oMath xmlns:m="http://schemas.openxmlformats.org/officeDocument/2006/math">
                    <m:f>
                      <m:fPr>
                        <m:ctrlPr>
                          <a:rPr lang="en-US" sz="3600" i="1" smtClean="0">
                            <a:latin typeface="Cambria Math" panose="02040503050406030204" pitchFamily="18" charset="0"/>
                            <a:cs typeface="Arial" panose="020B0604020202020204" pitchFamily="34" charset="0"/>
                          </a:rPr>
                        </m:ctrlPr>
                      </m:fPr>
                      <m:num>
                        <m:r>
                          <m:rPr>
                            <m:sty m:val="p"/>
                          </m:rPr>
                          <a:rPr lang="en-US" sz="3600" b="0" i="0" smtClean="0">
                            <a:latin typeface="Cambria Math" panose="02040503050406030204" pitchFamily="18" charset="0"/>
                            <a:cs typeface="Arial" panose="020B0604020202020204" pitchFamily="34" charset="0"/>
                          </a:rPr>
                          <m:t>PQ</m:t>
                        </m:r>
                      </m:num>
                      <m:den>
                        <m:r>
                          <m:rPr>
                            <m:sty m:val="p"/>
                          </m:rPr>
                          <a:rPr lang="en-US" sz="3600" b="0" i="0" smtClean="0">
                            <a:latin typeface="Cambria Math" panose="02040503050406030204" pitchFamily="18" charset="0"/>
                            <a:cs typeface="Arial" panose="020B0604020202020204" pitchFamily="34" charset="0"/>
                          </a:rPr>
                          <m:t>ST</m:t>
                        </m:r>
                      </m:den>
                    </m:f>
                  </m:oMath>
                </a14:m>
                <a:r>
                  <a:rPr lang="en-US" sz="3600" dirty="0" smtClean="0"/>
                  <a:t> =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m:rPr>
                            <m:sty m:val="p"/>
                          </m:rPr>
                          <a:rPr lang="en-US" sz="3600" b="0" i="0" smtClean="0">
                            <a:latin typeface="Cambria Math" panose="02040503050406030204" pitchFamily="18" charset="0"/>
                            <a:cs typeface="Arial" panose="020B0604020202020204" pitchFamily="34" charset="0"/>
                          </a:rPr>
                          <m:t>OP</m:t>
                        </m:r>
                      </m:num>
                      <m:den>
                        <m:r>
                          <m:rPr>
                            <m:sty m:val="p"/>
                          </m:rPr>
                          <a:rPr lang="en-US" sz="3600" b="0" i="0" smtClean="0">
                            <a:latin typeface="Cambria Math" panose="02040503050406030204" pitchFamily="18" charset="0"/>
                            <a:cs typeface="Arial" panose="020B0604020202020204" pitchFamily="34" charset="0"/>
                          </a:rPr>
                          <m:t>OS</m:t>
                        </m:r>
                      </m:den>
                    </m:f>
                  </m:oMath>
                </a14:m>
                <a:r>
                  <a:rPr lang="en-US" sz="3600" dirty="0" smtClean="0"/>
                  <a:t> =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m:rPr>
                            <m:sty m:val="p"/>
                          </m:rPr>
                          <a:rPr lang="en-US" sz="3600" b="0" i="0" smtClean="0">
                            <a:latin typeface="Cambria Math" panose="02040503050406030204" pitchFamily="18" charset="0"/>
                            <a:cs typeface="Arial" panose="020B0604020202020204" pitchFamily="34" charset="0"/>
                          </a:rPr>
                          <m:t>OQ</m:t>
                        </m:r>
                      </m:num>
                      <m:den>
                        <m:r>
                          <m:rPr>
                            <m:sty m:val="p"/>
                          </m:rPr>
                          <a:rPr lang="en-US" sz="3600" b="0" i="0" smtClean="0">
                            <a:latin typeface="Cambria Math" panose="02040503050406030204" pitchFamily="18" charset="0"/>
                            <a:cs typeface="Arial" panose="020B0604020202020204" pitchFamily="34" charset="0"/>
                          </a:rPr>
                          <m:t>OT</m:t>
                        </m:r>
                      </m:den>
                    </m:f>
                  </m:oMath>
                </a14:m>
                <a:r>
                  <a:rPr lang="en-US" sz="3600" dirty="0" smtClean="0"/>
                  <a:t> </a:t>
                </a:r>
                <a:r>
                  <a:rPr lang="en-US" sz="3600" dirty="0"/>
                  <a:t>= 2. All corresponding sides are in the same ratio, therefore, triangles OPQ and OST are similar.</a:t>
                </a:r>
                <a:endParaRPr lang="en-US" sz="360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4320480" cy="5326395"/>
              </a:xfrm>
              <a:prstGeom prst="rect">
                <a:avLst/>
              </a:prstGeom>
              <a:blipFill rotWithShape="0">
                <a:blip r:embed="rId4"/>
                <a:stretch>
                  <a:fillRect r="-3385" b="-3318"/>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57465" y="1233986"/>
            <a:ext cx="4363007" cy="5075334"/>
          </a:xfrm>
          <a:prstGeom prst="rect">
            <a:avLst/>
          </a:prstGeom>
        </p:spPr>
      </p:pic>
    </p:spTree>
    <p:extLst>
      <p:ext uri="{BB962C8B-B14F-4D97-AF65-F5344CB8AC3E}">
        <p14:creationId xmlns:p14="http://schemas.microsoft.com/office/powerpoint/2010/main" val="332878184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Problem Solving</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p:sp>
        <p:nvSpPr>
          <p:cNvPr id="3" name="Rectangle 2"/>
          <p:cNvSpPr/>
          <p:nvPr/>
        </p:nvSpPr>
        <p:spPr>
          <a:xfrm>
            <a:off x="238559" y="1196752"/>
            <a:ext cx="8581913" cy="5640006"/>
          </a:xfrm>
          <a:prstGeom prst="rect">
            <a:avLst/>
          </a:prstGeom>
        </p:spPr>
        <p:txBody>
          <a:bodyPr wrap="square">
            <a:spAutoFit/>
          </a:bodyPr>
          <a:lstStyle/>
          <a:p>
            <a:pPr marL="517525" lvl="1" indent="-517525">
              <a:spcAft>
                <a:spcPts val="300"/>
              </a:spcAft>
              <a:buClr>
                <a:srgbClr val="C00000"/>
              </a:buClr>
              <a:buFont typeface="+mj-lt"/>
              <a:buAutoNum type="arabicPeriod" startAt="2"/>
              <a:tabLst>
                <a:tab pos="1084263" algn="l"/>
                <a:tab pos="3538538" algn="l"/>
                <a:tab pos="5316538" algn="l"/>
                <a:tab pos="6637338" algn="l"/>
              </a:tabLst>
            </a:pPr>
            <a:r>
              <a:rPr lang="en-US" sz="2880" dirty="0" smtClean="0"/>
              <a:t>7.2 </a:t>
            </a:r>
            <a:r>
              <a:rPr lang="en-US" sz="2880" dirty="0"/>
              <a:t>m</a:t>
            </a:r>
          </a:p>
          <a:p>
            <a:pPr marL="517525" lvl="1" indent="-517525">
              <a:spcAft>
                <a:spcPts val="300"/>
              </a:spcAft>
              <a:buClr>
                <a:srgbClr val="C00000"/>
              </a:buClr>
              <a:buFont typeface="+mj-lt"/>
              <a:buAutoNum type="arabicPeriod" startAt="2"/>
              <a:tabLst>
                <a:tab pos="1084263" algn="l"/>
                <a:tab pos="3538538" algn="l"/>
                <a:tab pos="5316538" algn="l"/>
                <a:tab pos="6637338" algn="l"/>
              </a:tabLst>
            </a:pPr>
            <a:r>
              <a:rPr lang="en-US" sz="2880" dirty="0" smtClean="0"/>
              <a:t>1m</a:t>
            </a:r>
            <a:endParaRPr lang="en-US" sz="2880" dirty="0"/>
          </a:p>
          <a:p>
            <a:pPr marL="517525" lvl="1" indent="-517525">
              <a:spcAft>
                <a:spcPts val="300"/>
              </a:spcAft>
              <a:buClr>
                <a:srgbClr val="C00000"/>
              </a:buClr>
              <a:buFont typeface="+mj-lt"/>
              <a:buAutoNum type="arabicPeriod" startAt="2"/>
              <a:tabLst>
                <a:tab pos="1084263" algn="l"/>
                <a:tab pos="3538538" algn="l"/>
                <a:tab pos="5316538" algn="l"/>
                <a:tab pos="6637338" algn="l"/>
              </a:tabLst>
            </a:pPr>
            <a:r>
              <a:rPr lang="en-US" sz="2880" dirty="0" smtClean="0">
                <a:solidFill>
                  <a:srgbClr val="C00000"/>
                </a:solidFill>
              </a:rPr>
              <a:t>a.</a:t>
            </a:r>
            <a:r>
              <a:rPr lang="en-US" sz="2880" dirty="0" smtClean="0"/>
              <a:t> 60</a:t>
            </a:r>
          </a:p>
          <a:p>
            <a:pPr lvl="2" indent="-396875">
              <a:spcAft>
                <a:spcPts val="300"/>
              </a:spcAft>
              <a:buClr>
                <a:srgbClr val="C00000"/>
              </a:buClr>
              <a:buFont typeface="+mj-lt"/>
              <a:buAutoNum type="alphaLcPeriod" startAt="2"/>
              <a:tabLst>
                <a:tab pos="3538538" algn="l"/>
                <a:tab pos="5316538" algn="l"/>
                <a:tab pos="6637338" algn="l"/>
              </a:tabLst>
            </a:pPr>
            <a:r>
              <a:rPr lang="en-US" sz="2880" dirty="0" smtClean="0"/>
              <a:t>Proof </a:t>
            </a:r>
            <a:r>
              <a:rPr lang="en-US" sz="2880" dirty="0"/>
              <a:t>using SSS or SAS that the triangles are congruent.</a:t>
            </a:r>
          </a:p>
          <a:p>
            <a:pPr marL="517525" lvl="1" indent="-517525">
              <a:spcAft>
                <a:spcPts val="300"/>
              </a:spcAft>
              <a:buClr>
                <a:srgbClr val="C00000"/>
              </a:buClr>
              <a:buFont typeface="+mj-lt"/>
              <a:buAutoNum type="arabicPeriod" startAt="2"/>
              <a:tabLst>
                <a:tab pos="1084263" algn="l"/>
                <a:tab pos="3538538" algn="l"/>
                <a:tab pos="5316538" algn="l"/>
                <a:tab pos="6637338" algn="l"/>
              </a:tabLst>
            </a:pPr>
            <a:r>
              <a:rPr lang="en-US" sz="2880" dirty="0" smtClean="0"/>
              <a:t>Interior </a:t>
            </a:r>
            <a:r>
              <a:rPr lang="en-US" sz="2880" dirty="0"/>
              <a:t>angles of triangle are 84°, 48° and 48°. Two angles are equal, so the triangle is isosceles.</a:t>
            </a:r>
          </a:p>
          <a:p>
            <a:pPr marL="517525" lvl="1" indent="-517525">
              <a:spcAft>
                <a:spcPts val="300"/>
              </a:spcAft>
              <a:buClr>
                <a:srgbClr val="C00000"/>
              </a:buClr>
              <a:buFont typeface="+mj-lt"/>
              <a:buAutoNum type="arabicPeriod" startAt="2"/>
              <a:tabLst>
                <a:tab pos="1084263" algn="l"/>
                <a:tab pos="3538538" algn="l"/>
                <a:tab pos="5316538" algn="l"/>
                <a:tab pos="6637338" algn="l"/>
              </a:tabLst>
            </a:pPr>
            <a:r>
              <a:rPr lang="en-US" sz="2880" dirty="0" smtClean="0"/>
              <a:t>An 8m </a:t>
            </a:r>
            <a:r>
              <a:rPr lang="en-US" sz="2880" dirty="0"/>
              <a:t>ladder reaching a </a:t>
            </a:r>
            <a:r>
              <a:rPr lang="en-US" sz="2880" dirty="0" smtClean="0"/>
              <a:t>7.8m </a:t>
            </a:r>
            <a:r>
              <a:rPr lang="en-US" sz="2880" dirty="0"/>
              <a:t>high gutter </a:t>
            </a:r>
            <a:r>
              <a:rPr lang="en-US" sz="2880" dirty="0" err="1" smtClean="0"/>
              <a:t>wouId</a:t>
            </a:r>
            <a:r>
              <a:rPr lang="en-US" sz="2880" dirty="0" smtClean="0"/>
              <a:t> </a:t>
            </a:r>
            <a:r>
              <a:rPr lang="en-US" sz="2880" dirty="0"/>
              <a:t>be 1.77 m </a:t>
            </a:r>
            <a:r>
              <a:rPr lang="en-US" sz="2880" dirty="0" smtClean="0"/>
              <a:t>(2 </a:t>
            </a:r>
            <a:r>
              <a:rPr lang="en-US" sz="2880" dirty="0" err="1"/>
              <a:t>d.p.</a:t>
            </a:r>
            <a:r>
              <a:rPr lang="en-US" sz="2880" dirty="0"/>
              <a:t>) away from the base of the wall. The 4 in 1 rule requires it to be 1.95 m away</a:t>
            </a:r>
            <a:r>
              <a:rPr lang="en-US" sz="2880" dirty="0" smtClean="0"/>
              <a:t>.</a:t>
            </a:r>
          </a:p>
        </p:txBody>
      </p:sp>
    </p:spTree>
    <p:extLst>
      <p:ext uri="{BB962C8B-B14F-4D97-AF65-F5344CB8AC3E}">
        <p14:creationId xmlns:p14="http://schemas.microsoft.com/office/powerpoint/2010/main" val="2813284006"/>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Check Up</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p:sp>
        <p:nvSpPr>
          <p:cNvPr id="3" name="Rectangle 2"/>
          <p:cNvSpPr/>
          <p:nvPr/>
        </p:nvSpPr>
        <p:spPr>
          <a:xfrm>
            <a:off x="238559" y="1196752"/>
            <a:ext cx="8581913" cy="5439951"/>
          </a:xfrm>
          <a:prstGeom prst="rect">
            <a:avLst/>
          </a:prstGeom>
        </p:spPr>
        <p:txBody>
          <a:bodyPr wrap="square">
            <a:spAutoFit/>
          </a:bodyPr>
          <a:lstStyle/>
          <a:p>
            <a:pPr marL="517525" lvl="1" indent="-517525">
              <a:spcAft>
                <a:spcPts val="300"/>
              </a:spcAft>
              <a:buClr>
                <a:srgbClr val="C00000"/>
              </a:buClr>
              <a:buFont typeface="+mj-lt"/>
              <a:buAutoNum type="arabicPeriod"/>
              <a:tabLst>
                <a:tab pos="1084263" algn="l"/>
                <a:tab pos="3538538" algn="l"/>
                <a:tab pos="5316538" algn="l"/>
                <a:tab pos="6637338" algn="l"/>
              </a:tabLst>
            </a:pPr>
            <a:r>
              <a:rPr lang="en-US" sz="3400" dirty="0"/>
              <a:t>A and C are congruent (SAS)</a:t>
            </a:r>
          </a:p>
          <a:p>
            <a:pPr marL="517525" lvl="1" indent="-517525">
              <a:spcAft>
                <a:spcPts val="300"/>
              </a:spcAft>
              <a:buClr>
                <a:srgbClr val="C00000"/>
              </a:buClr>
              <a:buFont typeface="+mj-lt"/>
              <a:buAutoNum type="arabicPeriod"/>
              <a:tabLst>
                <a:tab pos="1084263" algn="l"/>
                <a:tab pos="3538538" algn="l"/>
                <a:tab pos="5316538" algn="l"/>
                <a:tab pos="6637338" algn="l"/>
              </a:tabLst>
            </a:pPr>
            <a:r>
              <a:rPr lang="en-US" sz="3400" dirty="0" smtClean="0">
                <a:solidFill>
                  <a:srgbClr val="C00000"/>
                </a:solidFill>
              </a:rPr>
              <a:t>a. b.</a:t>
            </a:r>
            <a:r>
              <a:rPr lang="en-US" sz="3400" dirty="0" smtClean="0"/>
              <a:t> </a:t>
            </a:r>
            <a:r>
              <a:rPr lang="en-US" sz="3400" dirty="0"/>
              <a:t>Suitable proof using any of SSS, SAS, </a:t>
            </a:r>
            <a:r>
              <a:rPr lang="en-US" sz="3400" dirty="0" smtClean="0"/>
              <a:t>RHS, e.g</a:t>
            </a:r>
            <a:r>
              <a:rPr lang="en-US" sz="3400" dirty="0"/>
              <a:t>. </a:t>
            </a:r>
            <a:r>
              <a:rPr lang="en-US" sz="3400" dirty="0" smtClean="0"/>
              <a:t>∠JHK </a:t>
            </a:r>
            <a:r>
              <a:rPr lang="en-US" sz="3400" dirty="0"/>
              <a:t>= </a:t>
            </a:r>
            <a:r>
              <a:rPr lang="en-US" sz="3400" dirty="0" smtClean="0"/>
              <a:t>∠HKL</a:t>
            </a:r>
            <a:r>
              <a:rPr lang="en-US" sz="3400" dirty="0"/>
              <a:t>; </a:t>
            </a:r>
            <a:r>
              <a:rPr lang="en-US" sz="3400" dirty="0" smtClean="0"/>
              <a:t>∠JKH = ∠LHK</a:t>
            </a:r>
            <a:r>
              <a:rPr lang="en-US" sz="3400" dirty="0"/>
              <a:t>; HK is common. Therefore the triangles are congruent (AAS).</a:t>
            </a:r>
          </a:p>
          <a:p>
            <a:pPr marL="517525" lvl="1" indent="-517525">
              <a:spcAft>
                <a:spcPts val="300"/>
              </a:spcAft>
              <a:buClr>
                <a:srgbClr val="C00000"/>
              </a:buClr>
              <a:buFont typeface="+mj-lt"/>
              <a:buAutoNum type="arabicPeriod"/>
              <a:tabLst>
                <a:tab pos="1084263" algn="l"/>
                <a:tab pos="3538538" algn="l"/>
                <a:tab pos="5316538" algn="l"/>
                <a:tab pos="6637338" algn="l"/>
              </a:tabLst>
            </a:pPr>
            <a:r>
              <a:rPr lang="en-US" sz="3400" dirty="0" smtClean="0">
                <a:solidFill>
                  <a:srgbClr val="C00000"/>
                </a:solidFill>
              </a:rPr>
              <a:t>a.</a:t>
            </a:r>
            <a:r>
              <a:rPr lang="en-US" sz="3400" dirty="0" smtClean="0"/>
              <a:t> 	All </a:t>
            </a:r>
            <a:r>
              <a:rPr lang="en-US" sz="3400" dirty="0"/>
              <a:t>corresponding sides are in the </a:t>
            </a:r>
            <a:r>
              <a:rPr lang="en-US" sz="3400" dirty="0" smtClean="0"/>
              <a:t>	same ratio </a:t>
            </a:r>
            <a:r>
              <a:rPr lang="en-US" sz="3400" dirty="0"/>
              <a:t>(</a:t>
            </a:r>
            <a:r>
              <a:rPr lang="en-US" sz="3400" dirty="0" smtClean="0"/>
              <a:t>scale factor 2)</a:t>
            </a:r>
          </a:p>
          <a:p>
            <a:pPr marL="1035050" lvl="2" indent="-517525">
              <a:spcAft>
                <a:spcPts val="300"/>
              </a:spcAft>
              <a:buClr>
                <a:srgbClr val="C00000"/>
              </a:buClr>
              <a:buFont typeface="+mj-lt"/>
              <a:buAutoNum type="alphaLcPeriod" startAt="2"/>
              <a:tabLst>
                <a:tab pos="1084263" algn="l"/>
                <a:tab pos="3538538" algn="l"/>
                <a:tab pos="5316538" algn="l"/>
                <a:tab pos="6637338" algn="l"/>
              </a:tabLst>
            </a:pPr>
            <a:r>
              <a:rPr lang="en-US" sz="3400" dirty="0" smtClean="0"/>
              <a:t>Missing </a:t>
            </a:r>
            <a:r>
              <a:rPr lang="en-US" sz="3400" dirty="0"/>
              <a:t>angles are 58° and 35°, therefore all angles are equal and the triangles are similar.</a:t>
            </a:r>
            <a:endParaRPr lang="en-US" sz="3400" dirty="0" smtClean="0"/>
          </a:p>
        </p:txBody>
      </p:sp>
    </p:spTree>
    <p:extLst>
      <p:ext uri="{BB962C8B-B14F-4D97-AF65-F5344CB8AC3E}">
        <p14:creationId xmlns:p14="http://schemas.microsoft.com/office/powerpoint/2010/main" val="2496645198"/>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Check Up</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p:sp>
        <p:nvSpPr>
          <p:cNvPr id="3" name="Rectangle 2"/>
          <p:cNvSpPr/>
          <p:nvPr/>
        </p:nvSpPr>
        <p:spPr>
          <a:xfrm>
            <a:off x="238559" y="1196752"/>
            <a:ext cx="8581913" cy="5663089"/>
          </a:xfrm>
          <a:prstGeom prst="rect">
            <a:avLst/>
          </a:prstGeom>
        </p:spPr>
        <p:txBody>
          <a:bodyPr wrap="square">
            <a:spAutoFit/>
          </a:bodyPr>
          <a:lstStyle/>
          <a:p>
            <a:pPr marL="517525" lvl="1" indent="-517525">
              <a:spcAft>
                <a:spcPts val="300"/>
              </a:spcAft>
              <a:buClr>
                <a:srgbClr val="C00000"/>
              </a:buClr>
              <a:buFont typeface="+mj-lt"/>
              <a:buAutoNum type="arabicPeriod" startAt="4"/>
              <a:tabLst>
                <a:tab pos="1084263" algn="l"/>
                <a:tab pos="3538538" algn="l"/>
                <a:tab pos="5316538" algn="l"/>
                <a:tab pos="6637338" algn="l"/>
              </a:tabLst>
            </a:pPr>
            <a:r>
              <a:rPr lang="en-US" sz="3100" dirty="0" smtClean="0">
                <a:solidFill>
                  <a:srgbClr val="C00000"/>
                </a:solidFill>
              </a:rPr>
              <a:t>a.</a:t>
            </a:r>
            <a:r>
              <a:rPr lang="en-US" sz="3100" dirty="0" smtClean="0"/>
              <a:t> 	20cm 	</a:t>
            </a:r>
            <a:r>
              <a:rPr lang="en-US" sz="3100" dirty="0" smtClean="0">
                <a:solidFill>
                  <a:srgbClr val="C00000"/>
                </a:solidFill>
              </a:rPr>
              <a:t>b.</a:t>
            </a:r>
            <a:r>
              <a:rPr lang="en-US" sz="3100" dirty="0" smtClean="0"/>
              <a:t> </a:t>
            </a:r>
            <a:r>
              <a:rPr lang="en-US" sz="3100" dirty="0"/>
              <a:t>18cm</a:t>
            </a:r>
          </a:p>
          <a:p>
            <a:pPr marL="517525" lvl="1" indent="-517525">
              <a:spcAft>
                <a:spcPts val="300"/>
              </a:spcAft>
              <a:buClr>
                <a:srgbClr val="C00000"/>
              </a:buClr>
              <a:buFont typeface="+mj-lt"/>
              <a:buAutoNum type="arabicPeriod" startAt="4"/>
              <a:tabLst>
                <a:tab pos="1084263" algn="l"/>
                <a:tab pos="3538538" algn="l"/>
                <a:tab pos="5316538" algn="l"/>
                <a:tab pos="6637338" algn="l"/>
              </a:tabLst>
            </a:pPr>
            <a:r>
              <a:rPr lang="en-US" sz="3100" dirty="0" smtClean="0">
                <a:solidFill>
                  <a:srgbClr val="C00000"/>
                </a:solidFill>
              </a:rPr>
              <a:t>a.</a:t>
            </a:r>
            <a:r>
              <a:rPr lang="en-US" sz="3100" dirty="0" smtClean="0"/>
              <a:t> 	∠A </a:t>
            </a:r>
            <a:r>
              <a:rPr lang="en-US" sz="3100" dirty="0"/>
              <a:t>is common; </a:t>
            </a:r>
            <a:r>
              <a:rPr lang="en-US" sz="3100" dirty="0" smtClean="0"/>
              <a:t>∠EBA </a:t>
            </a:r>
            <a:r>
              <a:rPr lang="en-US" sz="3100" dirty="0"/>
              <a:t>= </a:t>
            </a:r>
            <a:r>
              <a:rPr lang="en-US" sz="3100" dirty="0" smtClean="0"/>
              <a:t>∠DCA 	(</a:t>
            </a:r>
            <a:r>
              <a:rPr lang="en-US" sz="3100" dirty="0"/>
              <a:t>corresponding</a:t>
            </a:r>
            <a:r>
              <a:rPr lang="en-US" sz="3100" dirty="0" smtClean="0"/>
              <a:t>); ∠EDC </a:t>
            </a:r>
            <a:r>
              <a:rPr lang="en-US" sz="3100" dirty="0"/>
              <a:t>= </a:t>
            </a:r>
            <a:r>
              <a:rPr lang="en-US" sz="3100" dirty="0" smtClean="0"/>
              <a:t>∠AEB 	(</a:t>
            </a:r>
            <a:r>
              <a:rPr lang="en-US" sz="3100" dirty="0"/>
              <a:t>corresponding). All angles are equal </a:t>
            </a:r>
            <a:r>
              <a:rPr lang="en-US" sz="3100" dirty="0" smtClean="0"/>
              <a:t>	so </a:t>
            </a:r>
            <a:r>
              <a:rPr lang="en-US" sz="3100" dirty="0"/>
              <a:t>the triangles are similar, </a:t>
            </a:r>
            <a:endParaRPr lang="en-US" sz="3100" dirty="0" smtClean="0"/>
          </a:p>
          <a:p>
            <a:pPr marL="1087438" lvl="2" indent="-569913">
              <a:spcAft>
                <a:spcPts val="300"/>
              </a:spcAft>
              <a:buClr>
                <a:srgbClr val="C00000"/>
              </a:buClr>
              <a:buFont typeface="+mj-lt"/>
              <a:buAutoNum type="alphaLcPeriod" startAt="2"/>
              <a:tabLst>
                <a:tab pos="1084263" algn="l"/>
                <a:tab pos="3538538" algn="l"/>
                <a:tab pos="5316538" algn="l"/>
                <a:tab pos="6637338" algn="l"/>
              </a:tabLst>
            </a:pPr>
            <a:r>
              <a:rPr lang="en-US" sz="3100" dirty="0" smtClean="0"/>
              <a:t>CD </a:t>
            </a:r>
            <a:r>
              <a:rPr lang="en-US" sz="3100" dirty="0"/>
              <a:t>= 32cm</a:t>
            </a:r>
          </a:p>
          <a:p>
            <a:pPr marL="517525" lvl="1" indent="-517525">
              <a:spcAft>
                <a:spcPts val="300"/>
              </a:spcAft>
              <a:buClr>
                <a:srgbClr val="C00000"/>
              </a:buClr>
              <a:buFont typeface="+mj-lt"/>
              <a:buAutoNum type="arabicPeriod" startAt="4"/>
              <a:tabLst>
                <a:tab pos="1084263" algn="l"/>
                <a:tab pos="3538538" algn="l"/>
                <a:tab pos="5316538" algn="l"/>
                <a:tab pos="6637338" algn="l"/>
              </a:tabLst>
            </a:pPr>
            <a:r>
              <a:rPr lang="en-US" sz="3100" dirty="0" smtClean="0">
                <a:solidFill>
                  <a:srgbClr val="C00000"/>
                </a:solidFill>
              </a:rPr>
              <a:t>a.</a:t>
            </a:r>
            <a:r>
              <a:rPr lang="en-US" sz="3100" dirty="0" smtClean="0"/>
              <a:t> 	∠PQR </a:t>
            </a:r>
            <a:r>
              <a:rPr lang="en-US" sz="3100" dirty="0"/>
              <a:t>= </a:t>
            </a:r>
            <a:r>
              <a:rPr lang="en-US" sz="3100" dirty="0" smtClean="0"/>
              <a:t>∠RST </a:t>
            </a:r>
            <a:r>
              <a:rPr lang="en-US" sz="3100" dirty="0"/>
              <a:t>(alternate); </a:t>
            </a:r>
            <a:r>
              <a:rPr lang="en-US" sz="3100" dirty="0" smtClean="0"/>
              <a:t>∠QPR </a:t>
            </a:r>
            <a:r>
              <a:rPr lang="en-US" sz="3100" dirty="0"/>
              <a:t>= </a:t>
            </a:r>
            <a:r>
              <a:rPr lang="en-US" sz="3100" dirty="0" smtClean="0"/>
              <a:t>	</a:t>
            </a:r>
            <a:r>
              <a:rPr lang="en-US" sz="3100" dirty="0"/>
              <a:t> </a:t>
            </a:r>
            <a:r>
              <a:rPr lang="en-US" sz="3100" dirty="0" smtClean="0"/>
              <a:t>	∠RTS </a:t>
            </a:r>
            <a:r>
              <a:rPr lang="en-US" sz="3100" dirty="0"/>
              <a:t>(alternate</a:t>
            </a:r>
            <a:r>
              <a:rPr lang="en-US" sz="3100" dirty="0" smtClean="0"/>
              <a:t>); ∠PRQ </a:t>
            </a:r>
            <a:r>
              <a:rPr lang="en-US" sz="3100" dirty="0"/>
              <a:t>= </a:t>
            </a:r>
            <a:r>
              <a:rPr lang="en-US" sz="3100" dirty="0" smtClean="0"/>
              <a:t>∠SRT 	(</a:t>
            </a:r>
            <a:r>
              <a:rPr lang="en-US" sz="3100" dirty="0"/>
              <a:t>vertically opposite). All angles are </a:t>
            </a:r>
            <a:r>
              <a:rPr lang="en-US" sz="3100" dirty="0" smtClean="0"/>
              <a:t>equal 	so </a:t>
            </a:r>
            <a:r>
              <a:rPr lang="en-US" sz="3100" dirty="0"/>
              <a:t>the triangles are similar, </a:t>
            </a:r>
            <a:endParaRPr lang="en-US" sz="3100" dirty="0" smtClean="0"/>
          </a:p>
          <a:p>
            <a:pPr marL="1087438" lvl="2" indent="-630238">
              <a:spcAft>
                <a:spcPts val="300"/>
              </a:spcAft>
              <a:buClr>
                <a:srgbClr val="C00000"/>
              </a:buClr>
              <a:buFont typeface="+mj-lt"/>
              <a:buAutoNum type="alphaLcPeriod" startAt="2"/>
              <a:tabLst>
                <a:tab pos="1084263" algn="l"/>
                <a:tab pos="3538538" algn="l"/>
                <a:tab pos="5316538" algn="l"/>
                <a:tab pos="6637338" algn="l"/>
              </a:tabLst>
            </a:pPr>
            <a:r>
              <a:rPr lang="en-US" sz="3100" i="1" dirty="0" smtClean="0"/>
              <a:t>x</a:t>
            </a:r>
            <a:r>
              <a:rPr lang="en-US" sz="3100" dirty="0" smtClean="0"/>
              <a:t> = </a:t>
            </a:r>
            <a:r>
              <a:rPr lang="en-US" sz="3100" dirty="0"/>
              <a:t>40 cm; </a:t>
            </a:r>
            <a:r>
              <a:rPr lang="en-US" sz="3100" i="1" dirty="0"/>
              <a:t>y</a:t>
            </a:r>
            <a:r>
              <a:rPr lang="en-US" sz="3100" dirty="0"/>
              <a:t> = 19.5 cm</a:t>
            </a:r>
            <a:endParaRPr lang="en-US" sz="3100" dirty="0" smtClean="0"/>
          </a:p>
        </p:txBody>
      </p:sp>
    </p:spTree>
    <p:extLst>
      <p:ext uri="{BB962C8B-B14F-4D97-AF65-F5344CB8AC3E}">
        <p14:creationId xmlns:p14="http://schemas.microsoft.com/office/powerpoint/2010/main" val="2698996044"/>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Check Up</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p:sp>
        <p:nvSpPr>
          <p:cNvPr id="3" name="Rectangle 2"/>
          <p:cNvSpPr/>
          <p:nvPr/>
        </p:nvSpPr>
        <p:spPr>
          <a:xfrm>
            <a:off x="238559" y="1196752"/>
            <a:ext cx="8581913" cy="5401479"/>
          </a:xfrm>
          <a:prstGeom prst="rect">
            <a:avLst/>
          </a:prstGeom>
        </p:spPr>
        <p:txBody>
          <a:bodyPr wrap="square">
            <a:spAutoFit/>
          </a:bodyPr>
          <a:lstStyle/>
          <a:p>
            <a:pPr marL="862013" lvl="1" indent="-862013">
              <a:spcAft>
                <a:spcPts val="300"/>
              </a:spcAft>
              <a:buClr>
                <a:srgbClr val="C00000"/>
              </a:buClr>
              <a:buFont typeface="+mj-lt"/>
              <a:buAutoNum type="arabicPeriod" startAt="7"/>
              <a:tabLst>
                <a:tab pos="1084263" algn="l"/>
                <a:tab pos="3538538" algn="l"/>
                <a:tab pos="5316538" algn="l"/>
                <a:tab pos="6637338" algn="l"/>
              </a:tabLst>
            </a:pPr>
            <a:r>
              <a:rPr lang="en-US" sz="3750" dirty="0" smtClean="0"/>
              <a:t>Area </a:t>
            </a:r>
            <a:r>
              <a:rPr lang="en-US" sz="3750" dirty="0"/>
              <a:t>= 200cm</a:t>
            </a:r>
            <a:r>
              <a:rPr lang="en-US" sz="3750" baseline="30000" dirty="0"/>
              <a:t>2</a:t>
            </a:r>
            <a:r>
              <a:rPr lang="en-US" sz="3750" dirty="0"/>
              <a:t>; perimeter = 55.2cm</a:t>
            </a:r>
          </a:p>
          <a:p>
            <a:pPr marL="862013" lvl="1" indent="-862013">
              <a:spcAft>
                <a:spcPts val="300"/>
              </a:spcAft>
              <a:buClr>
                <a:srgbClr val="C00000"/>
              </a:buClr>
              <a:buFont typeface="+mj-lt"/>
              <a:buAutoNum type="arabicPeriod" startAt="7"/>
              <a:tabLst>
                <a:tab pos="1084263" algn="l"/>
                <a:tab pos="3538538" algn="l"/>
                <a:tab pos="5316538" algn="l"/>
                <a:tab pos="6637338" algn="l"/>
              </a:tabLst>
            </a:pPr>
            <a:r>
              <a:rPr lang="en-US" sz="3750" dirty="0" smtClean="0"/>
              <a:t>2580.5 </a:t>
            </a:r>
            <a:r>
              <a:rPr lang="en-US" sz="3750" dirty="0"/>
              <a:t>cm</a:t>
            </a:r>
            <a:r>
              <a:rPr lang="en-US" sz="3750" baseline="30000" dirty="0"/>
              <a:t>3</a:t>
            </a:r>
          </a:p>
          <a:p>
            <a:pPr marL="862013" lvl="1" indent="-862013">
              <a:spcAft>
                <a:spcPts val="300"/>
              </a:spcAft>
              <a:buClr>
                <a:srgbClr val="C00000"/>
              </a:buClr>
              <a:buFont typeface="+mj-lt"/>
              <a:buAutoNum type="arabicPeriod" startAt="7"/>
              <a:tabLst>
                <a:tab pos="1084263" algn="l"/>
                <a:tab pos="3538538" algn="l"/>
                <a:tab pos="5316538" algn="l"/>
                <a:tab pos="6637338" algn="l"/>
              </a:tabLst>
            </a:pPr>
            <a:r>
              <a:rPr lang="en-US" sz="3750" dirty="0" smtClean="0"/>
              <a:t>519cm</a:t>
            </a:r>
            <a:r>
              <a:rPr lang="en-US" sz="3750" baseline="30000" dirty="0" smtClean="0"/>
              <a:t>3</a:t>
            </a:r>
            <a:endParaRPr lang="en-US" sz="3750" baseline="30000" dirty="0"/>
          </a:p>
          <a:p>
            <a:pPr marL="862013" lvl="1" indent="-862013">
              <a:spcAft>
                <a:spcPts val="300"/>
              </a:spcAft>
              <a:buClr>
                <a:srgbClr val="C00000"/>
              </a:buClr>
              <a:buFont typeface="+mj-lt"/>
              <a:buAutoNum type="arabicPeriod" startAt="11"/>
              <a:tabLst>
                <a:tab pos="1084263" algn="l"/>
                <a:tab pos="3538538" algn="l"/>
                <a:tab pos="5316538" algn="l"/>
                <a:tab pos="6637338" algn="l"/>
              </a:tabLst>
            </a:pPr>
            <a:r>
              <a:rPr lang="en-US" sz="3750" dirty="0" smtClean="0"/>
              <a:t>Right-angled </a:t>
            </a:r>
            <a:r>
              <a:rPr lang="en-US" sz="3750" dirty="0"/>
              <a:t>triangles with an angle of 45° are similar, and tan 45 = </a:t>
            </a:r>
            <a:r>
              <a:rPr lang="en-US" sz="3750" dirty="0" smtClean="0"/>
              <a:t>1</a:t>
            </a:r>
            <a:br>
              <a:rPr lang="en-US" sz="3750" dirty="0" smtClean="0"/>
            </a:br>
            <a:r>
              <a:rPr lang="en-US" sz="3750" dirty="0" smtClean="0"/>
              <a:t>Right-angled </a:t>
            </a:r>
            <a:r>
              <a:rPr lang="en-US" sz="3750" dirty="0"/>
              <a:t>triangles with an angle of 60° are similar, and cos 60 = 0.5</a:t>
            </a:r>
            <a:endParaRPr lang="en-US" sz="3750" dirty="0" smtClean="0"/>
          </a:p>
        </p:txBody>
      </p:sp>
    </p:spTree>
    <p:extLst>
      <p:ext uri="{BB962C8B-B14F-4D97-AF65-F5344CB8AC3E}">
        <p14:creationId xmlns:p14="http://schemas.microsoft.com/office/powerpoint/2010/main" val="343431575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Strengthen</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p:sp>
        <p:nvSpPr>
          <p:cNvPr id="3" name="Rectangle 2"/>
          <p:cNvSpPr/>
          <p:nvPr/>
        </p:nvSpPr>
        <p:spPr>
          <a:xfrm>
            <a:off x="238559" y="1196752"/>
            <a:ext cx="8581913" cy="5740033"/>
          </a:xfrm>
          <a:prstGeom prst="rect">
            <a:avLst/>
          </a:prstGeom>
        </p:spPr>
        <p:txBody>
          <a:bodyPr wrap="square">
            <a:spAutoFit/>
          </a:bodyPr>
          <a:lstStyle/>
          <a:p>
            <a:pPr marL="690563" lvl="1" indent="-690563">
              <a:spcAft>
                <a:spcPts val="300"/>
              </a:spcAft>
              <a:buClr>
                <a:srgbClr val="C00000"/>
              </a:buClr>
              <a:tabLst>
                <a:tab pos="1084263" algn="l"/>
                <a:tab pos="3363913" algn="l"/>
                <a:tab pos="6003925" algn="l"/>
              </a:tabLst>
            </a:pPr>
            <a:r>
              <a:rPr lang="en-US" sz="3100" b="1" dirty="0">
                <a:solidFill>
                  <a:srgbClr val="0070C0"/>
                </a:solidFill>
              </a:rPr>
              <a:t>Congruence</a:t>
            </a:r>
          </a:p>
          <a:p>
            <a:pPr marL="569913" lvl="1" indent="-569913">
              <a:spcAft>
                <a:spcPts val="300"/>
              </a:spcAft>
              <a:buClr>
                <a:srgbClr val="C00000"/>
              </a:buClr>
              <a:buFont typeface="+mj-lt"/>
              <a:buAutoNum type="arabicPeriod"/>
              <a:tabLst>
                <a:tab pos="1084263" algn="l"/>
                <a:tab pos="3363913" algn="l"/>
                <a:tab pos="6003925" algn="l"/>
              </a:tabLst>
            </a:pPr>
            <a:r>
              <a:rPr lang="en-US" sz="3100" dirty="0" smtClean="0"/>
              <a:t>D</a:t>
            </a:r>
            <a:endParaRPr lang="en-US" sz="3100" dirty="0"/>
          </a:p>
          <a:p>
            <a:pPr marL="569913" lvl="1" indent="-569913">
              <a:spcAft>
                <a:spcPts val="300"/>
              </a:spcAft>
              <a:buClr>
                <a:srgbClr val="C00000"/>
              </a:buClr>
              <a:buFont typeface="+mj-lt"/>
              <a:buAutoNum type="arabicPeriod"/>
              <a:tabLst>
                <a:tab pos="1084263" algn="l"/>
                <a:tab pos="3363913" algn="l"/>
                <a:tab pos="6003925" algn="l"/>
              </a:tabLst>
            </a:pPr>
            <a:r>
              <a:rPr lang="en-US" sz="3100" dirty="0" smtClean="0"/>
              <a:t>A and C</a:t>
            </a:r>
            <a:endParaRPr lang="en-US" sz="3100" dirty="0"/>
          </a:p>
          <a:p>
            <a:pPr marL="569913" lvl="1" indent="-569913">
              <a:spcAft>
                <a:spcPts val="300"/>
              </a:spcAft>
              <a:buClr>
                <a:srgbClr val="C00000"/>
              </a:buClr>
              <a:buFont typeface="+mj-lt"/>
              <a:buAutoNum type="arabicPeriod"/>
              <a:tabLst>
                <a:tab pos="1084263" algn="l"/>
                <a:tab pos="3363913" algn="l"/>
                <a:tab pos="6003925" algn="l"/>
              </a:tabLst>
            </a:pPr>
            <a:r>
              <a:rPr lang="en-US" sz="3100" dirty="0" smtClean="0"/>
              <a:t>Rectangle</a:t>
            </a:r>
            <a:r>
              <a:rPr lang="en-US" sz="3100" dirty="0"/>
              <a:t>, parallelogram (x2 ways), kite, </a:t>
            </a:r>
            <a:r>
              <a:rPr lang="en-US" sz="3100" dirty="0" err="1"/>
              <a:t>isoscles</a:t>
            </a:r>
            <a:r>
              <a:rPr lang="en-US" sz="3100" dirty="0"/>
              <a:t> triangle (x2 ways</a:t>
            </a:r>
            <a:r>
              <a:rPr lang="en-US" sz="3100" dirty="0" smtClean="0"/>
              <a:t>)</a:t>
            </a:r>
          </a:p>
          <a:p>
            <a:pPr marL="569913" lvl="1" indent="-569913">
              <a:spcAft>
                <a:spcPts val="300"/>
              </a:spcAft>
              <a:buClr>
                <a:srgbClr val="C00000"/>
              </a:buClr>
              <a:buFont typeface="+mj-lt"/>
              <a:buAutoNum type="arabicPeriod"/>
              <a:tabLst>
                <a:tab pos="1084263" algn="l"/>
                <a:tab pos="3363913" algn="l"/>
                <a:tab pos="6003925" algn="l"/>
              </a:tabLst>
            </a:pPr>
            <a:r>
              <a:rPr lang="en-US" sz="3100" dirty="0" smtClean="0">
                <a:solidFill>
                  <a:srgbClr val="C00000"/>
                </a:solidFill>
              </a:rPr>
              <a:t>a.</a:t>
            </a:r>
            <a:r>
              <a:rPr lang="en-US" sz="3100" dirty="0" smtClean="0"/>
              <a:t> SSS 	</a:t>
            </a:r>
            <a:r>
              <a:rPr lang="en-US" sz="3100" dirty="0" smtClean="0">
                <a:solidFill>
                  <a:srgbClr val="C00000"/>
                </a:solidFill>
              </a:rPr>
              <a:t>b.</a:t>
            </a:r>
            <a:r>
              <a:rPr lang="en-US" sz="3100" dirty="0" smtClean="0"/>
              <a:t> </a:t>
            </a:r>
            <a:r>
              <a:rPr lang="en-US" sz="3100" dirty="0"/>
              <a:t>RHS </a:t>
            </a:r>
            <a:r>
              <a:rPr lang="en-US" sz="3100" dirty="0" smtClean="0"/>
              <a:t>	</a:t>
            </a:r>
            <a:r>
              <a:rPr lang="en-US" sz="3100" dirty="0" smtClean="0">
                <a:solidFill>
                  <a:srgbClr val="C00000"/>
                </a:solidFill>
              </a:rPr>
              <a:t>c.</a:t>
            </a:r>
            <a:r>
              <a:rPr lang="en-US" sz="3100" dirty="0" smtClean="0"/>
              <a:t> </a:t>
            </a:r>
            <a:r>
              <a:rPr lang="en-US" sz="3100" dirty="0"/>
              <a:t>AAS</a:t>
            </a:r>
          </a:p>
          <a:p>
            <a:pPr marL="569913" lvl="1" indent="-569913">
              <a:spcAft>
                <a:spcPts val="300"/>
              </a:spcAft>
              <a:buClr>
                <a:srgbClr val="C00000"/>
              </a:buClr>
              <a:buFont typeface="+mj-lt"/>
              <a:buAutoNum type="arabicPeriod"/>
              <a:tabLst>
                <a:tab pos="1084263" algn="l"/>
                <a:tab pos="3363913" algn="l"/>
                <a:tab pos="6003925" algn="l"/>
              </a:tabLst>
            </a:pPr>
            <a:r>
              <a:rPr lang="en-US" sz="3100" dirty="0" smtClean="0">
                <a:solidFill>
                  <a:srgbClr val="C00000"/>
                </a:solidFill>
              </a:rPr>
              <a:t>a.</a:t>
            </a:r>
            <a:r>
              <a:rPr lang="en-US" sz="3100" dirty="0" smtClean="0"/>
              <a:t> 	Suitable </a:t>
            </a:r>
            <a:r>
              <a:rPr lang="en-US" sz="3100" dirty="0"/>
              <a:t>proof, e.g. KM is common, LM = </a:t>
            </a:r>
            <a:r>
              <a:rPr lang="en-US" sz="3100" dirty="0" smtClean="0"/>
              <a:t>	NM</a:t>
            </a:r>
            <a:r>
              <a:rPr lang="en-US" sz="3100" dirty="0"/>
              <a:t>, KN = </a:t>
            </a:r>
            <a:r>
              <a:rPr lang="en-US" sz="3100" dirty="0" smtClean="0"/>
              <a:t>KL. Therefore </a:t>
            </a:r>
            <a:r>
              <a:rPr lang="en-US" sz="3100" dirty="0"/>
              <a:t>the triangles are </a:t>
            </a:r>
            <a:r>
              <a:rPr lang="en-US" sz="3100" dirty="0" smtClean="0"/>
              <a:t>	congruent </a:t>
            </a:r>
            <a:r>
              <a:rPr lang="en-US" sz="3100" dirty="0"/>
              <a:t>(SSS). </a:t>
            </a:r>
            <a:endParaRPr lang="en-US" sz="3100" dirty="0" smtClean="0"/>
          </a:p>
          <a:p>
            <a:pPr marL="1087438" lvl="2" indent="-517525">
              <a:spcAft>
                <a:spcPts val="300"/>
              </a:spcAft>
              <a:buClr>
                <a:srgbClr val="C00000"/>
              </a:buClr>
              <a:buFont typeface="+mj-lt"/>
              <a:buAutoNum type="alphaLcPeriod" startAt="2"/>
              <a:tabLst>
                <a:tab pos="3363913" algn="l"/>
                <a:tab pos="6003925" algn="l"/>
              </a:tabLst>
            </a:pPr>
            <a:r>
              <a:rPr lang="en-US" sz="3100" dirty="0" smtClean="0"/>
              <a:t>LN </a:t>
            </a:r>
            <a:r>
              <a:rPr lang="en-US" sz="3100" dirty="0"/>
              <a:t>is common but the other sides do not correspond.</a:t>
            </a:r>
            <a:endParaRPr lang="en-US" sz="3100" dirty="0" smtClean="0"/>
          </a:p>
        </p:txBody>
      </p:sp>
    </p:spTree>
    <p:extLst>
      <p:ext uri="{BB962C8B-B14F-4D97-AF65-F5344CB8AC3E}">
        <p14:creationId xmlns:p14="http://schemas.microsoft.com/office/powerpoint/2010/main" val="301418936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latin typeface="Arial" panose="020B0604020202020204" pitchFamily="34" charset="0"/>
                <a:cs typeface="Arial" panose="020B0604020202020204" pitchFamily="34" charset="0"/>
              </a:rPr>
              <a:t>12 - </a:t>
            </a:r>
            <a:r>
              <a:rPr lang="en-US" sz="4000" dirty="0">
                <a:latin typeface="Arial" panose="020B0604020202020204" pitchFamily="34" charset="0"/>
                <a:cs typeface="Arial" panose="020B0604020202020204" pitchFamily="34" charset="0"/>
              </a:rPr>
              <a:t>Prior knowledge </a:t>
            </a:r>
            <a:r>
              <a:rPr lang="en-US" sz="4000" dirty="0" smtClean="0">
                <a:latin typeface="Arial" panose="020B0604020202020204" pitchFamily="34" charset="0"/>
                <a:cs typeface="Arial" panose="020B0604020202020204" pitchFamily="34" charset="0"/>
              </a:rPr>
              <a:t>check</a:t>
            </a:r>
            <a:endParaRPr lang="en-GB" sz="40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672</a:t>
            </a:r>
            <a:endParaRPr lang="en-GB" sz="1400" b="1" dirty="0">
              <a:latin typeface="Calibri" panose="020F0502020204030204" pitchFamily="34" charset="0"/>
            </a:endParaRPr>
          </a:p>
        </p:txBody>
      </p:sp>
      <p:sp>
        <p:nvSpPr>
          <p:cNvPr id="3" name="Rectangle 2"/>
          <p:cNvSpPr/>
          <p:nvPr/>
        </p:nvSpPr>
        <p:spPr>
          <a:xfrm>
            <a:off x="251520" y="1196752"/>
            <a:ext cx="8568952" cy="3654847"/>
          </a:xfrm>
          <a:prstGeom prst="rect">
            <a:avLst/>
          </a:prstGeom>
        </p:spPr>
        <p:txBody>
          <a:bodyPr wrap="square">
            <a:spAutoFit/>
          </a:bodyPr>
          <a:lstStyle/>
          <a:p>
            <a:pPr marL="795338" indent="-795338">
              <a:spcAft>
                <a:spcPts val="300"/>
              </a:spcAft>
              <a:buClr>
                <a:srgbClr val="C00000"/>
              </a:buClr>
              <a:buFont typeface="+mj-lt"/>
              <a:buAutoNum type="arabicPeriod" startAt="8"/>
              <a:tabLst>
                <a:tab pos="1201738" algn="l"/>
                <a:tab pos="2862263" algn="l"/>
                <a:tab pos="4741863" algn="l"/>
                <a:tab pos="6637338" algn="l"/>
              </a:tabLst>
            </a:pPr>
            <a:r>
              <a:rPr lang="en-US" sz="3200" dirty="0" smtClean="0">
                <a:solidFill>
                  <a:srgbClr val="C00000"/>
                </a:solidFill>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p</a:t>
            </a:r>
            <a:r>
              <a:rPr lang="en-US" sz="3200" dirty="0">
                <a:latin typeface="Arial" panose="020B0604020202020204" pitchFamily="34" charset="0"/>
                <a:cs typeface="Arial" panose="020B0604020202020204" pitchFamily="34" charset="0"/>
              </a:rPr>
              <a:t> = </a:t>
            </a:r>
            <a:r>
              <a:rPr lang="en-US" sz="3200" i="1" dirty="0">
                <a:latin typeface="Arial" panose="020B0604020202020204" pitchFamily="34" charset="0"/>
                <a:cs typeface="Arial" panose="020B0604020202020204" pitchFamily="34" charset="0"/>
              </a:rPr>
              <a:t>r</a:t>
            </a:r>
            <a:r>
              <a:rPr lang="en-US" sz="3200" dirty="0" smtClean="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q</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s</a:t>
            </a:r>
            <a:r>
              <a:rPr lang="en-US" sz="3200" dirty="0">
                <a:latin typeface="Arial" panose="020B0604020202020204" pitchFamily="34" charset="0"/>
                <a:cs typeface="Arial" panose="020B0604020202020204" pitchFamily="34" charset="0"/>
              </a:rPr>
              <a:t> (vertically </a:t>
            </a:r>
            <a:r>
              <a:rPr lang="en-US" sz="3200" dirty="0" smtClean="0">
                <a:latin typeface="Arial" panose="020B0604020202020204" pitchFamily="34" charset="0"/>
                <a:cs typeface="Arial" panose="020B0604020202020204" pitchFamily="34" charset="0"/>
              </a:rPr>
              <a:t>opposite)</a:t>
            </a:r>
            <a:br>
              <a:rPr lang="en-US" sz="3200" dirty="0" smtClean="0">
                <a:latin typeface="Arial" panose="020B0604020202020204" pitchFamily="34" charset="0"/>
                <a:cs typeface="Arial" panose="020B0604020202020204" pitchFamily="34" charset="0"/>
              </a:rPr>
            </a:br>
            <a:r>
              <a:rPr lang="en-US" sz="3200" dirty="0" smtClean="0">
                <a:solidFill>
                  <a:srgbClr val="C00000"/>
                </a:solidFill>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u</a:t>
            </a:r>
            <a:r>
              <a:rPr lang="en-US" sz="3200" dirty="0">
                <a:latin typeface="Arial" panose="020B0604020202020204" pitchFamily="34" charset="0"/>
                <a:cs typeface="Arial" panose="020B0604020202020204" pitchFamily="34" charset="0"/>
              </a:rPr>
              <a:t> = </a:t>
            </a:r>
            <a:r>
              <a:rPr lang="en-US" sz="3200" i="1" dirty="0">
                <a:latin typeface="Arial" panose="020B0604020202020204" pitchFamily="34" charset="0"/>
                <a:cs typeface="Arial" panose="020B0604020202020204" pitchFamily="34" charset="0"/>
              </a:rPr>
              <a:t>w</a:t>
            </a:r>
            <a:r>
              <a:rPr lang="en-US" sz="3200" dirty="0" smtClean="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t</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v</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corresponding angles</a:t>
            </a:r>
            <a:r>
              <a:rPr lang="en-US" sz="3200" dirty="0">
                <a:latin typeface="Arial" panose="020B0604020202020204" pitchFamily="34" charset="0"/>
                <a:cs typeface="Arial" panose="020B0604020202020204" pitchFamily="34" charset="0"/>
              </a:rPr>
              <a:t>)</a:t>
            </a:r>
          </a:p>
          <a:p>
            <a:pPr marL="795338" indent="-795338">
              <a:spcAft>
                <a:spcPts val="300"/>
              </a:spcAft>
              <a:buClr>
                <a:srgbClr val="C00000"/>
              </a:buClr>
              <a:buFont typeface="+mj-lt"/>
              <a:buAutoNum type="arabicPeriod" startAt="8"/>
              <a:tabLst>
                <a:tab pos="1201738" algn="l"/>
                <a:tab pos="2862263" algn="l"/>
                <a:tab pos="4741863" algn="l"/>
                <a:tab pos="6637338" algn="l"/>
              </a:tabLst>
            </a:pPr>
            <a:r>
              <a:rPr lang="en-US" sz="3200" dirty="0" smtClean="0">
                <a:latin typeface="Arial" panose="020B0604020202020204" pitchFamily="34" charset="0"/>
                <a:cs typeface="Arial" panose="020B0604020202020204" pitchFamily="34" charset="0"/>
              </a:rPr>
              <a:t>Accurate </a:t>
            </a:r>
            <a:r>
              <a:rPr lang="en-US" sz="3200" dirty="0">
                <a:latin typeface="Arial" panose="020B0604020202020204" pitchFamily="34" charset="0"/>
                <a:cs typeface="Arial" panose="020B0604020202020204" pitchFamily="34" charset="0"/>
              </a:rPr>
              <a:t>construction of the </a:t>
            </a:r>
            <a:r>
              <a:rPr lang="en-US" sz="3200" dirty="0" smtClean="0">
                <a:latin typeface="Arial" panose="020B0604020202020204" pitchFamily="34" charset="0"/>
                <a:cs typeface="Arial" panose="020B0604020202020204" pitchFamily="34" charset="0"/>
              </a:rPr>
              <a:t>triangle. (if correct, angle between 6 cm line and 8 cm line will be 90</a:t>
            </a:r>
            <a:r>
              <a:rPr lang="en-US" sz="3200" baseline="30000" dirty="0" smtClean="0">
                <a:latin typeface="Arial" panose="020B0604020202020204" pitchFamily="34" charset="0"/>
                <a:cs typeface="Arial" panose="020B0604020202020204" pitchFamily="34" charset="0"/>
              </a:rPr>
              <a:t>0</a:t>
            </a:r>
            <a:r>
              <a:rPr lang="en-US" sz="3200" dirty="0" smtClean="0">
                <a:latin typeface="Arial" panose="020B0604020202020204" pitchFamily="34" charset="0"/>
                <a:cs typeface="Arial" panose="020B0604020202020204" pitchFamily="34" charset="0"/>
              </a:rPr>
              <a:t>.)</a:t>
            </a:r>
          </a:p>
          <a:p>
            <a:pPr marL="795338" indent="-795338">
              <a:spcAft>
                <a:spcPts val="300"/>
              </a:spcAft>
              <a:buClr>
                <a:srgbClr val="C00000"/>
              </a:buClr>
              <a:buFont typeface="+mj-lt"/>
              <a:buAutoNum type="arabicPeriod" startAt="8"/>
              <a:tabLst>
                <a:tab pos="1201738" algn="l"/>
                <a:tab pos="2862263" algn="l"/>
                <a:tab pos="4741863" algn="l"/>
                <a:tab pos="6637338" algn="l"/>
              </a:tabLst>
            </a:pPr>
            <a:r>
              <a:rPr lang="en-US" sz="3200" dirty="0" smtClean="0">
                <a:latin typeface="Arial" panose="020B0604020202020204" pitchFamily="34" charset="0"/>
                <a:cs typeface="Arial" panose="020B0604020202020204" pitchFamily="34" charset="0"/>
              </a:rPr>
              <a:t>Accurate constructions of the triangles </a:t>
            </a:r>
          </a:p>
          <a:p>
            <a:pPr marL="795338" indent="-795338">
              <a:spcAft>
                <a:spcPts val="300"/>
              </a:spcAft>
              <a:buClr>
                <a:srgbClr val="C00000"/>
              </a:buClr>
              <a:buFont typeface="+mj-lt"/>
              <a:buAutoNum type="arabicPeriod" startAt="8"/>
              <a:tabLst>
                <a:tab pos="1201738" algn="l"/>
                <a:tab pos="2862263" algn="l"/>
                <a:tab pos="4741863" algn="l"/>
                <a:tab pos="6637338" algn="l"/>
              </a:tabLst>
            </a:pPr>
            <a:r>
              <a:rPr lang="pt-BR" sz="3200" dirty="0" smtClean="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15616" y="4319431"/>
            <a:ext cx="6867765" cy="2289254"/>
          </a:xfrm>
          <a:prstGeom prst="rect">
            <a:avLst/>
          </a:prstGeom>
        </p:spPr>
      </p:pic>
    </p:spTree>
    <p:extLst>
      <p:ext uri="{BB962C8B-B14F-4D97-AF65-F5344CB8AC3E}">
        <p14:creationId xmlns:p14="http://schemas.microsoft.com/office/powerpoint/2010/main" val="3017086106"/>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Strengthen</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p:sp>
        <p:nvSpPr>
          <p:cNvPr id="3" name="Rectangle 2"/>
          <p:cNvSpPr/>
          <p:nvPr/>
        </p:nvSpPr>
        <p:spPr>
          <a:xfrm>
            <a:off x="238559" y="1196752"/>
            <a:ext cx="8581913" cy="5270674"/>
          </a:xfrm>
          <a:prstGeom prst="rect">
            <a:avLst/>
          </a:prstGeom>
        </p:spPr>
        <p:txBody>
          <a:bodyPr wrap="square">
            <a:spAutoFit/>
          </a:bodyPr>
          <a:lstStyle/>
          <a:p>
            <a:pPr marL="690563" lvl="1" indent="-690563">
              <a:spcAft>
                <a:spcPts val="300"/>
              </a:spcAft>
              <a:buClr>
                <a:srgbClr val="C00000"/>
              </a:buClr>
              <a:tabLst>
                <a:tab pos="1084263" algn="l"/>
                <a:tab pos="3363913" algn="l"/>
                <a:tab pos="6003925" algn="l"/>
              </a:tabLst>
            </a:pPr>
            <a:r>
              <a:rPr lang="en-US" sz="2700" b="1" dirty="0" smtClean="0">
                <a:solidFill>
                  <a:srgbClr val="0070C0"/>
                </a:solidFill>
              </a:rPr>
              <a:t>Similarity </a:t>
            </a:r>
            <a:r>
              <a:rPr lang="en-US" sz="2700" b="1" dirty="0">
                <a:solidFill>
                  <a:srgbClr val="0070C0"/>
                </a:solidFill>
              </a:rPr>
              <a:t>in 2D shapes </a:t>
            </a:r>
            <a:endParaRPr lang="en-US" sz="2700" b="1" dirty="0" smtClean="0">
              <a:solidFill>
                <a:srgbClr val="0070C0"/>
              </a:solidFill>
            </a:endParaRPr>
          </a:p>
          <a:p>
            <a:pPr marL="465138" lvl="1" indent="-465138">
              <a:spcAft>
                <a:spcPts val="300"/>
              </a:spcAft>
              <a:buClr>
                <a:srgbClr val="C00000"/>
              </a:buClr>
              <a:buFont typeface="+mj-lt"/>
              <a:buAutoNum type="arabicPeriod"/>
              <a:tabLst>
                <a:tab pos="862013" algn="l"/>
                <a:tab pos="1311275" algn="l"/>
                <a:tab pos="3363913" algn="l"/>
                <a:tab pos="6003925" algn="l"/>
              </a:tabLst>
            </a:pPr>
            <a:r>
              <a:rPr lang="en-US" sz="2700" dirty="0" smtClean="0">
                <a:solidFill>
                  <a:srgbClr val="C00000"/>
                </a:solidFill>
              </a:rPr>
              <a:t>a. 	 </a:t>
            </a:r>
            <a:r>
              <a:rPr lang="en-US" sz="2700" dirty="0" err="1" smtClean="0">
                <a:solidFill>
                  <a:srgbClr val="C00000"/>
                </a:solidFill>
              </a:rPr>
              <a:t>i</a:t>
            </a:r>
            <a:r>
              <a:rPr lang="en-US" sz="2700" dirty="0" smtClean="0">
                <a:solidFill>
                  <a:srgbClr val="C00000"/>
                </a:solidFill>
              </a:rPr>
              <a:t>.</a:t>
            </a:r>
            <a:r>
              <a:rPr lang="en-US" sz="2700" dirty="0" smtClean="0"/>
              <a:t> 	AB </a:t>
            </a:r>
            <a:r>
              <a:rPr lang="en-US" sz="2700" dirty="0"/>
              <a:t>and ED, DF and BC, AC and </a:t>
            </a:r>
            <a:r>
              <a:rPr lang="en-US" sz="2700" dirty="0" smtClean="0"/>
              <a:t>EF</a:t>
            </a:r>
          </a:p>
          <a:p>
            <a:pPr marL="1311275" lvl="2" indent="-396875">
              <a:spcAft>
                <a:spcPts val="300"/>
              </a:spcAft>
              <a:buClr>
                <a:srgbClr val="C00000"/>
              </a:buClr>
              <a:buFont typeface="+mj-lt"/>
              <a:buAutoNum type="romanLcPeriod" startAt="2"/>
              <a:tabLst>
                <a:tab pos="1084263" algn="l"/>
                <a:tab pos="3363913" algn="l"/>
                <a:tab pos="6003925" algn="l"/>
              </a:tabLst>
            </a:pPr>
            <a:r>
              <a:rPr lang="en-US" sz="2700" dirty="0" smtClean="0"/>
              <a:t>∠ABC </a:t>
            </a:r>
            <a:r>
              <a:rPr lang="en-US" sz="2700" dirty="0"/>
              <a:t>= </a:t>
            </a:r>
            <a:r>
              <a:rPr lang="en-US" sz="2700" dirty="0" smtClean="0"/>
              <a:t>∠EDF</a:t>
            </a:r>
            <a:r>
              <a:rPr lang="en-US" sz="2700" dirty="0"/>
              <a:t>, </a:t>
            </a:r>
            <a:r>
              <a:rPr lang="en-US" sz="2700" dirty="0" smtClean="0"/>
              <a:t>∠ACB = ∠EFD</a:t>
            </a:r>
            <a:r>
              <a:rPr lang="en-US" sz="2700" dirty="0"/>
              <a:t>, </a:t>
            </a:r>
            <a:r>
              <a:rPr lang="en-US" sz="2700" dirty="0" smtClean="0"/>
              <a:t>∠CAB = ∠FED </a:t>
            </a:r>
            <a:endParaRPr lang="en-US" sz="2700" dirty="0" smtClean="0">
              <a:solidFill>
                <a:srgbClr val="C00000"/>
              </a:solidFill>
            </a:endParaRPr>
          </a:p>
          <a:p>
            <a:pPr lvl="2" indent="-449263">
              <a:spcAft>
                <a:spcPts val="300"/>
              </a:spcAft>
              <a:buClr>
                <a:srgbClr val="C00000"/>
              </a:buClr>
              <a:buFont typeface="+mj-lt"/>
              <a:buAutoNum type="alphaLcPeriod" startAt="2"/>
              <a:tabLst>
                <a:tab pos="1258888" algn="l"/>
                <a:tab pos="3363913" algn="l"/>
                <a:tab pos="6003925" algn="l"/>
              </a:tabLst>
            </a:pPr>
            <a:r>
              <a:rPr lang="en-US" sz="2700" dirty="0" err="1" smtClean="0">
                <a:solidFill>
                  <a:srgbClr val="C00000"/>
                </a:solidFill>
              </a:rPr>
              <a:t>i</a:t>
            </a:r>
            <a:r>
              <a:rPr lang="en-US" sz="2700" dirty="0" smtClean="0">
                <a:solidFill>
                  <a:srgbClr val="C00000"/>
                </a:solidFill>
              </a:rPr>
              <a:t>.</a:t>
            </a:r>
            <a:r>
              <a:rPr lang="en-US" sz="2700" dirty="0" smtClean="0"/>
              <a:t> </a:t>
            </a:r>
            <a:r>
              <a:rPr lang="en-US" sz="2700" dirty="0"/>
              <a:t>	</a:t>
            </a:r>
            <a:r>
              <a:rPr lang="en-US" sz="2700" dirty="0" smtClean="0"/>
              <a:t>IK </a:t>
            </a:r>
            <a:r>
              <a:rPr lang="en-US" sz="2700" dirty="0"/>
              <a:t>and IJ, </a:t>
            </a:r>
            <a:r>
              <a:rPr lang="en-US" sz="2700" dirty="0" err="1" smtClean="0"/>
              <a:t>Gl</a:t>
            </a:r>
            <a:r>
              <a:rPr lang="en-US" sz="2700" dirty="0" smtClean="0"/>
              <a:t> and </a:t>
            </a:r>
            <a:r>
              <a:rPr lang="en-US" sz="2700" dirty="0"/>
              <a:t>HI, GK and HJ </a:t>
            </a:r>
            <a:r>
              <a:rPr lang="en-US" sz="2700" dirty="0" smtClean="0"/>
              <a:t/>
            </a:r>
            <a:br>
              <a:rPr lang="en-US" sz="2700" dirty="0" smtClean="0"/>
            </a:br>
            <a:r>
              <a:rPr lang="en-US" sz="2700" dirty="0" smtClean="0">
                <a:solidFill>
                  <a:srgbClr val="C00000"/>
                </a:solidFill>
              </a:rPr>
              <a:t>ii.</a:t>
            </a:r>
            <a:r>
              <a:rPr lang="en-US" sz="2700" dirty="0" smtClean="0"/>
              <a:t> ∠</a:t>
            </a:r>
            <a:r>
              <a:rPr lang="en-US" sz="2700" dirty="0" err="1" smtClean="0"/>
              <a:t>lJH</a:t>
            </a:r>
            <a:r>
              <a:rPr lang="en-US" sz="2700" dirty="0" smtClean="0"/>
              <a:t> </a:t>
            </a:r>
            <a:r>
              <a:rPr lang="en-US" sz="2700" dirty="0"/>
              <a:t>= </a:t>
            </a:r>
            <a:r>
              <a:rPr lang="en-US" sz="2700" dirty="0" smtClean="0"/>
              <a:t>∠</a:t>
            </a:r>
            <a:r>
              <a:rPr lang="en-US" sz="2700" dirty="0" err="1" smtClean="0"/>
              <a:t>lKG</a:t>
            </a:r>
            <a:r>
              <a:rPr lang="en-US" sz="2700" dirty="0"/>
              <a:t>, </a:t>
            </a:r>
            <a:r>
              <a:rPr lang="en-US" sz="2700" dirty="0" smtClean="0"/>
              <a:t>∠KIG </a:t>
            </a:r>
            <a:r>
              <a:rPr lang="en-US" sz="2700" dirty="0"/>
              <a:t>= </a:t>
            </a:r>
            <a:r>
              <a:rPr lang="en-US" sz="2700" dirty="0" smtClean="0"/>
              <a:t>∠JIH</a:t>
            </a:r>
            <a:r>
              <a:rPr lang="en-US" sz="2700" dirty="0"/>
              <a:t>, </a:t>
            </a:r>
            <a:r>
              <a:rPr lang="en-US" sz="2700" dirty="0" smtClean="0"/>
              <a:t>∠</a:t>
            </a:r>
            <a:r>
              <a:rPr lang="en-US" sz="2700" dirty="0" err="1" smtClean="0"/>
              <a:t>lHJ</a:t>
            </a:r>
            <a:r>
              <a:rPr lang="en-US" sz="2700" dirty="0" smtClean="0"/>
              <a:t> =</a:t>
            </a:r>
            <a:br>
              <a:rPr lang="en-US" sz="2700" dirty="0" smtClean="0"/>
            </a:br>
            <a:r>
              <a:rPr lang="en-US" sz="2700" dirty="0" smtClean="0"/>
              <a:t>	∠IGK </a:t>
            </a:r>
          </a:p>
          <a:p>
            <a:pPr marL="971550" lvl="1" indent="-514350">
              <a:spcAft>
                <a:spcPts val="300"/>
              </a:spcAft>
              <a:buClr>
                <a:srgbClr val="C00000"/>
              </a:buClr>
              <a:buFont typeface="+mj-lt"/>
              <a:buAutoNum type="alphaLcPeriod" startAt="3"/>
              <a:tabLst>
                <a:tab pos="1311275" algn="l"/>
                <a:tab pos="3363913" algn="l"/>
                <a:tab pos="6003925" algn="l"/>
              </a:tabLst>
            </a:pPr>
            <a:r>
              <a:rPr lang="en-US" sz="2700" dirty="0" err="1" smtClean="0">
                <a:solidFill>
                  <a:srgbClr val="C00000"/>
                </a:solidFill>
              </a:rPr>
              <a:t>i</a:t>
            </a:r>
            <a:r>
              <a:rPr lang="en-US" sz="2700" dirty="0" smtClean="0">
                <a:solidFill>
                  <a:srgbClr val="C00000"/>
                </a:solidFill>
              </a:rPr>
              <a:t>.</a:t>
            </a:r>
            <a:r>
              <a:rPr lang="en-US" sz="2700" dirty="0" smtClean="0"/>
              <a:t> 	LM </a:t>
            </a:r>
            <a:r>
              <a:rPr lang="en-US" sz="2700" dirty="0"/>
              <a:t>and OP, MN and PQ, LN and OQ </a:t>
            </a:r>
            <a:br>
              <a:rPr lang="en-US" sz="2700" dirty="0"/>
            </a:br>
            <a:r>
              <a:rPr lang="en-US" sz="2700" dirty="0" smtClean="0">
                <a:solidFill>
                  <a:srgbClr val="C00000"/>
                </a:solidFill>
              </a:rPr>
              <a:t>ii.</a:t>
            </a:r>
            <a:r>
              <a:rPr lang="en-US" sz="2700" dirty="0" smtClean="0"/>
              <a:t> ∠OPQ </a:t>
            </a:r>
            <a:r>
              <a:rPr lang="en-US" sz="2700" dirty="0"/>
              <a:t>= </a:t>
            </a:r>
            <a:r>
              <a:rPr lang="en-US" sz="2700" dirty="0" smtClean="0"/>
              <a:t>∠LMN</a:t>
            </a:r>
            <a:r>
              <a:rPr lang="en-US" sz="2700" dirty="0"/>
              <a:t>, </a:t>
            </a:r>
            <a:r>
              <a:rPr lang="en-US" sz="2700" dirty="0" smtClean="0"/>
              <a:t>∠POQ </a:t>
            </a:r>
            <a:r>
              <a:rPr lang="en-US" sz="2700" dirty="0"/>
              <a:t>= </a:t>
            </a:r>
            <a:r>
              <a:rPr lang="en-US" sz="2700" dirty="0" smtClean="0"/>
              <a:t>∠MLN</a:t>
            </a:r>
            <a:r>
              <a:rPr lang="en-US" sz="2700" dirty="0"/>
              <a:t>, </a:t>
            </a:r>
            <a:r>
              <a:rPr lang="en-US" sz="2700" dirty="0" smtClean="0"/>
              <a:t>∠PQO 	= MNL </a:t>
            </a:r>
          </a:p>
          <a:p>
            <a:pPr marL="971550" lvl="1" indent="-514350">
              <a:spcAft>
                <a:spcPts val="300"/>
              </a:spcAft>
              <a:buClr>
                <a:srgbClr val="C00000"/>
              </a:buClr>
              <a:buFont typeface="+mj-lt"/>
              <a:buAutoNum type="alphaLcPeriod" startAt="3"/>
              <a:tabLst>
                <a:tab pos="1311275" algn="l"/>
                <a:tab pos="3363913" algn="l"/>
                <a:tab pos="6003925" algn="l"/>
              </a:tabLst>
            </a:pPr>
            <a:r>
              <a:rPr lang="en-US" sz="2700" dirty="0" err="1" smtClean="0">
                <a:solidFill>
                  <a:srgbClr val="C00000"/>
                </a:solidFill>
              </a:rPr>
              <a:t>i</a:t>
            </a:r>
            <a:r>
              <a:rPr lang="en-US" sz="2700" dirty="0" smtClean="0">
                <a:solidFill>
                  <a:srgbClr val="C00000"/>
                </a:solidFill>
              </a:rPr>
              <a:t>.</a:t>
            </a:r>
            <a:r>
              <a:rPr lang="en-US" sz="2700" dirty="0" smtClean="0"/>
              <a:t> 	SR </a:t>
            </a:r>
            <a:r>
              <a:rPr lang="en-US" sz="2700" dirty="0"/>
              <a:t>and WU, ST and </a:t>
            </a:r>
            <a:r>
              <a:rPr lang="en-US" sz="2700" dirty="0" smtClean="0"/>
              <a:t>WT, </a:t>
            </a:r>
            <a:r>
              <a:rPr lang="en-US" sz="2700" dirty="0"/>
              <a:t>RT and UT </a:t>
            </a:r>
            <a:r>
              <a:rPr lang="en-US" sz="2700" dirty="0" smtClean="0"/>
              <a:t/>
            </a:r>
            <a:br>
              <a:rPr lang="en-US" sz="2700" dirty="0" smtClean="0"/>
            </a:br>
            <a:r>
              <a:rPr lang="en-US" sz="2700" dirty="0" smtClean="0">
                <a:solidFill>
                  <a:srgbClr val="C00000"/>
                </a:solidFill>
              </a:rPr>
              <a:t>ii.</a:t>
            </a:r>
            <a:r>
              <a:rPr lang="en-US" sz="2700" dirty="0" smtClean="0"/>
              <a:t> ∠RST </a:t>
            </a:r>
            <a:r>
              <a:rPr lang="en-US" sz="2700" dirty="0"/>
              <a:t>= </a:t>
            </a:r>
            <a:r>
              <a:rPr lang="en-US" sz="2700" dirty="0" smtClean="0"/>
              <a:t>∠UWT</a:t>
            </a:r>
            <a:r>
              <a:rPr lang="en-US" sz="2700" dirty="0"/>
              <a:t>, </a:t>
            </a:r>
            <a:r>
              <a:rPr lang="en-US" sz="2700" dirty="0" smtClean="0"/>
              <a:t>∠SRT </a:t>
            </a:r>
            <a:r>
              <a:rPr lang="en-US" sz="2700" dirty="0"/>
              <a:t>= </a:t>
            </a:r>
            <a:r>
              <a:rPr lang="en-US" sz="2700" dirty="0" smtClean="0"/>
              <a:t>∠WUT</a:t>
            </a:r>
            <a:r>
              <a:rPr lang="en-US" sz="2700" dirty="0"/>
              <a:t>, </a:t>
            </a:r>
            <a:r>
              <a:rPr lang="en-US" sz="2700" dirty="0" smtClean="0"/>
              <a:t>∠STR </a:t>
            </a:r>
            <a:r>
              <a:rPr lang="en-US" sz="2700" dirty="0"/>
              <a:t>= </a:t>
            </a:r>
            <a:r>
              <a:rPr lang="en-US" sz="2700" dirty="0" smtClean="0"/>
              <a:t>	∠WTU</a:t>
            </a:r>
          </a:p>
        </p:txBody>
      </p:sp>
    </p:spTree>
    <p:extLst>
      <p:ext uri="{BB962C8B-B14F-4D97-AF65-F5344CB8AC3E}">
        <p14:creationId xmlns:p14="http://schemas.microsoft.com/office/powerpoint/2010/main" val="3793334009"/>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Strengthen</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p:sp>
        <p:nvSpPr>
          <p:cNvPr id="3" name="Rectangle 2"/>
          <p:cNvSpPr/>
          <p:nvPr/>
        </p:nvSpPr>
        <p:spPr>
          <a:xfrm>
            <a:off x="238559" y="1196752"/>
            <a:ext cx="8581913" cy="4916731"/>
          </a:xfrm>
          <a:prstGeom prst="rect">
            <a:avLst/>
          </a:prstGeom>
        </p:spPr>
        <p:txBody>
          <a:bodyPr wrap="square">
            <a:spAutoFit/>
          </a:bodyPr>
          <a:lstStyle/>
          <a:p>
            <a:pPr marL="514350" lvl="1" indent="-514350">
              <a:spcAft>
                <a:spcPts val="300"/>
              </a:spcAft>
              <a:buClr>
                <a:srgbClr val="C00000"/>
              </a:buClr>
              <a:buFont typeface="+mj-lt"/>
              <a:buAutoNum type="arabicPeriod" startAt="2"/>
              <a:tabLst>
                <a:tab pos="862013" algn="l"/>
                <a:tab pos="5192713" algn="l"/>
              </a:tabLst>
            </a:pPr>
            <a:r>
              <a:rPr lang="en-US" sz="3200" dirty="0" smtClean="0">
                <a:solidFill>
                  <a:srgbClr val="C00000"/>
                </a:solidFill>
              </a:rPr>
              <a:t>a. 	 </a:t>
            </a:r>
            <a:r>
              <a:rPr lang="en-US" sz="3200" dirty="0" smtClean="0"/>
              <a:t> </a:t>
            </a:r>
            <a:r>
              <a:rPr lang="en-US" sz="3200" dirty="0" smtClean="0">
                <a:solidFill>
                  <a:srgbClr val="C00000"/>
                </a:solidFill>
              </a:rPr>
              <a:t>c.</a:t>
            </a:r>
            <a:r>
              <a:rPr lang="en-US" sz="3200" dirty="0" smtClean="0"/>
              <a:t> </a:t>
            </a:r>
            <a:r>
              <a:rPr lang="en-US" sz="3200" i="1" dirty="0" smtClean="0"/>
              <a:t>x</a:t>
            </a:r>
            <a:r>
              <a:rPr lang="en-US" sz="3200" dirty="0" smtClean="0"/>
              <a:t> = 10, </a:t>
            </a:r>
            <a:r>
              <a:rPr lang="en-US" sz="3200" i="1" dirty="0" smtClean="0"/>
              <a:t>y</a:t>
            </a:r>
            <a:r>
              <a:rPr lang="en-US" sz="3200" dirty="0" smtClean="0"/>
              <a:t> = 4</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1600" dirty="0" smtClean="0"/>
          </a:p>
          <a:p>
            <a:pPr marL="514350" lvl="1" indent="-514350">
              <a:spcAft>
                <a:spcPts val="300"/>
              </a:spcAft>
              <a:buClr>
                <a:srgbClr val="C00000"/>
              </a:buClr>
              <a:buFont typeface="+mj-lt"/>
              <a:buAutoNum type="arabicPeriod" startAt="2"/>
              <a:tabLst>
                <a:tab pos="862013" algn="l"/>
                <a:tab pos="5192713" algn="l"/>
              </a:tabLst>
            </a:pPr>
            <a:r>
              <a:rPr lang="en-US" sz="3200" dirty="0"/>
              <a:t>1.5 cm</a:t>
            </a:r>
          </a:p>
          <a:p>
            <a:pPr marL="514350" lvl="1" indent="-514350">
              <a:spcAft>
                <a:spcPts val="300"/>
              </a:spcAft>
              <a:buClr>
                <a:srgbClr val="C00000"/>
              </a:buClr>
              <a:buFont typeface="+mj-lt"/>
              <a:buAutoNum type="arabicPeriod" startAt="2"/>
              <a:tabLst>
                <a:tab pos="862013" algn="l"/>
                <a:tab pos="5192713" algn="l"/>
              </a:tabLst>
            </a:pPr>
            <a:r>
              <a:rPr lang="en-US" sz="3200" i="1" dirty="0" smtClean="0"/>
              <a:t>a</a:t>
            </a:r>
            <a:r>
              <a:rPr lang="en-US" sz="3200" dirty="0" smtClean="0"/>
              <a:t> </a:t>
            </a:r>
            <a:r>
              <a:rPr lang="en-US" sz="3200" dirty="0"/>
              <a:t>= 4cm, </a:t>
            </a:r>
            <a:r>
              <a:rPr lang="en-US" sz="3200" i="1" dirty="0" smtClean="0"/>
              <a:t>b</a:t>
            </a:r>
            <a:r>
              <a:rPr lang="en-US" sz="3200" dirty="0" smtClean="0"/>
              <a:t> </a:t>
            </a:r>
            <a:r>
              <a:rPr lang="en-US" sz="3200" dirty="0"/>
              <a:t>= 20cm, </a:t>
            </a:r>
            <a:r>
              <a:rPr lang="en-US" sz="3200" i="1" dirty="0" smtClean="0"/>
              <a:t>c</a:t>
            </a:r>
            <a:r>
              <a:rPr lang="en-US" sz="3200" dirty="0" smtClean="0"/>
              <a:t> = </a:t>
            </a:r>
            <a:r>
              <a:rPr lang="en-US" sz="3200" dirty="0"/>
              <a:t>12cm, </a:t>
            </a:r>
            <a:r>
              <a:rPr lang="en-US" sz="3200" i="1" dirty="0"/>
              <a:t>d</a:t>
            </a:r>
            <a:r>
              <a:rPr lang="en-US" sz="3200" dirty="0"/>
              <a:t> = 6cm</a:t>
            </a:r>
          </a:p>
          <a:p>
            <a:pPr marL="514350" lvl="1" indent="-514350">
              <a:spcAft>
                <a:spcPts val="300"/>
              </a:spcAft>
              <a:buClr>
                <a:srgbClr val="C00000"/>
              </a:buClr>
              <a:buFont typeface="+mj-lt"/>
              <a:buAutoNum type="arabicPeriod" startAt="2"/>
              <a:tabLst>
                <a:tab pos="862013" algn="l"/>
                <a:tab pos="5192713" algn="l"/>
              </a:tabLst>
            </a:pPr>
            <a:r>
              <a:rPr lang="en-US" sz="3200" dirty="0" smtClean="0"/>
              <a:t>C </a:t>
            </a:r>
            <a:r>
              <a:rPr lang="en-US" sz="3200" dirty="0"/>
              <a:t>and E</a:t>
            </a:r>
            <a:endParaRPr lang="en-US" sz="3200" dirty="0" smtClean="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14421280"/>
                  </p:ext>
                </p:extLst>
              </p:nvPr>
            </p:nvGraphicFramePr>
            <p:xfrm>
              <a:off x="1403648" y="1268760"/>
              <a:ext cx="3744415" cy="3051430"/>
            </p:xfrm>
            <a:graphic>
              <a:graphicData uri="http://schemas.openxmlformats.org/drawingml/2006/table">
                <a:tbl>
                  <a:tblPr firstRow="1" bandRow="1">
                    <a:tableStyleId>{5940675A-B579-460E-94D1-54222C63F5DA}</a:tableStyleId>
                  </a:tblPr>
                  <a:tblGrid>
                    <a:gridCol w="1709407"/>
                    <a:gridCol w="911684"/>
                    <a:gridCol w="1123324"/>
                  </a:tblGrid>
                  <a:tr h="313628">
                    <a:tc>
                      <a:txBody>
                        <a:bodyPr/>
                        <a:lstStyle/>
                        <a:p>
                          <a:pPr algn="ctr"/>
                          <a:r>
                            <a:rPr lang="en-US" sz="2400" b="1" i="0" dirty="0" smtClean="0">
                              <a:latin typeface="Arial" panose="020B0604020202020204" pitchFamily="34" charset="0"/>
                              <a:cs typeface="Arial" panose="020B0604020202020204" pitchFamily="34" charset="0"/>
                            </a:rPr>
                            <a:t>C</a:t>
                          </a:r>
                          <a:endParaRPr lang="en-US" sz="24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400" b="1" dirty="0" smtClean="0">
                              <a:latin typeface="Arial" panose="020B0604020202020204" pitchFamily="34" charset="0"/>
                              <a:cs typeface="Arial" panose="020B0604020202020204" pitchFamily="34" charset="0"/>
                            </a:rPr>
                            <a:t>D</a:t>
                          </a:r>
                          <a:endParaRPr lang="en-US" sz="24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cs typeface="Arial" panose="020B0604020202020204" pitchFamily="34" charset="0"/>
                                      </a:rPr>
                                    </m:ctrlPr>
                                  </m:fPr>
                                  <m:num>
                                    <m:r>
                                      <a:rPr lang="en-US" sz="2400" b="1" i="0" smtClean="0">
                                        <a:solidFill>
                                          <a:schemeClr val="tx1"/>
                                        </a:solidFill>
                                        <a:latin typeface="Cambria Math" panose="02040503050406030204" pitchFamily="18" charset="0"/>
                                        <a:cs typeface="Arial" panose="020B0604020202020204" pitchFamily="34" charset="0"/>
                                      </a:rPr>
                                      <m:t>𝐂</m:t>
                                    </m:r>
                                  </m:num>
                                  <m:den>
                                    <m:r>
                                      <a:rPr lang="en-US" sz="2400" b="1" i="0" smtClean="0">
                                        <a:solidFill>
                                          <a:schemeClr val="tx1"/>
                                        </a:solidFill>
                                        <a:latin typeface="Cambria Math" panose="02040503050406030204" pitchFamily="18" charset="0"/>
                                        <a:cs typeface="Arial" panose="020B0604020202020204" pitchFamily="34" charset="0"/>
                                      </a:rPr>
                                      <m:t>𝐃</m:t>
                                    </m:r>
                                  </m:den>
                                </m:f>
                              </m:oMath>
                            </m:oMathPara>
                          </a14:m>
                          <a:endParaRPr lang="en-US" sz="24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6</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0" smtClean="0">
                                        <a:solidFill>
                                          <a:schemeClr val="tx1"/>
                                        </a:solidFill>
                                        <a:latin typeface="Cambria Math" panose="02040503050406030204" pitchFamily="18" charset="0"/>
                                        <a:cs typeface="Arial" panose="020B0604020202020204" pitchFamily="34" charset="0"/>
                                      </a:rPr>
                                      <m:t>1</m:t>
                                    </m:r>
                                  </m:num>
                                  <m:den>
                                    <m:r>
                                      <a:rPr lang="en-US" sz="2400" b="0" i="0" smtClean="0">
                                        <a:solidFill>
                                          <a:schemeClr val="tx1"/>
                                        </a:solidFill>
                                        <a:latin typeface="Cambria Math" panose="02040503050406030204" pitchFamily="18" charset="0"/>
                                        <a:cs typeface="Arial" panose="020B0604020202020204" pitchFamily="34" charset="0"/>
                                      </a:rPr>
                                      <m:t>2</m:t>
                                    </m:r>
                                  </m:den>
                                </m:f>
                              </m:oMath>
                            </m:oMathPara>
                          </a14:m>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i="1" dirty="0" smtClean="0">
                              <a:latin typeface="Arial" panose="020B0604020202020204" pitchFamily="34" charset="0"/>
                              <a:cs typeface="Arial" panose="020B0604020202020204" pitchFamily="34" charset="0"/>
                            </a:rPr>
                            <a:t>x</a:t>
                          </a:r>
                          <a:endParaRPr lang="en-US" sz="2400"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0" smtClean="0">
                                        <a:solidFill>
                                          <a:schemeClr val="tx1"/>
                                        </a:solidFill>
                                        <a:latin typeface="Cambria Math" panose="02040503050406030204" pitchFamily="18" charset="0"/>
                                        <a:cs typeface="Arial" panose="020B0604020202020204" pitchFamily="34" charset="0"/>
                                      </a:rPr>
                                      <m:t>5</m:t>
                                    </m:r>
                                  </m:num>
                                  <m:den>
                                    <m:r>
                                      <m:rPr>
                                        <m:sty m:val="p"/>
                                      </m:rPr>
                                      <a:rPr lang="en-US" sz="2400" b="0" i="0" smtClean="0">
                                        <a:solidFill>
                                          <a:schemeClr val="tx1"/>
                                        </a:solidFill>
                                        <a:latin typeface="Cambria Math" panose="02040503050406030204" pitchFamily="18" charset="0"/>
                                        <a:cs typeface="Arial" panose="020B0604020202020204" pitchFamily="34" charset="0"/>
                                      </a:rPr>
                                      <m:t>x</m:t>
                                    </m:r>
                                  </m:den>
                                </m:f>
                              </m:oMath>
                            </m:oMathPara>
                          </a14:m>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400" i="1" dirty="0" smtClean="0">
                              <a:latin typeface="Arial" panose="020B0604020202020204" pitchFamily="34" charset="0"/>
                              <a:cs typeface="Arial" panose="020B0604020202020204" pitchFamily="34" charset="0"/>
                            </a:rPr>
                            <a:t>y</a:t>
                          </a:r>
                          <a:endParaRPr lang="en-US" sz="2400"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8</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m:rPr>
                                        <m:sty m:val="p"/>
                                      </m:rPr>
                                      <a:rPr lang="en-US" sz="2400" b="0" i="0" smtClean="0">
                                        <a:solidFill>
                                          <a:schemeClr val="tx1"/>
                                        </a:solidFill>
                                        <a:latin typeface="Cambria Math" panose="02040503050406030204" pitchFamily="18" charset="0"/>
                                        <a:cs typeface="Arial" panose="020B0604020202020204" pitchFamily="34" charset="0"/>
                                      </a:rPr>
                                      <m:t>y</m:t>
                                    </m:r>
                                  </m:num>
                                  <m:den>
                                    <m:r>
                                      <a:rPr lang="en-US" sz="2400" b="0" i="0" smtClean="0">
                                        <a:solidFill>
                                          <a:schemeClr val="tx1"/>
                                        </a:solidFill>
                                        <a:latin typeface="Cambria Math" panose="02040503050406030204" pitchFamily="18" charset="0"/>
                                        <a:cs typeface="Arial" panose="020B0604020202020204" pitchFamily="34" charset="0"/>
                                      </a:rPr>
                                      <m:t>8</m:t>
                                    </m:r>
                                  </m:den>
                                </m:f>
                              </m:oMath>
                            </m:oMathPara>
                          </a14:m>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14421280"/>
                  </p:ext>
                </p:extLst>
              </p:nvPr>
            </p:nvGraphicFramePr>
            <p:xfrm>
              <a:off x="1403648" y="1268760"/>
              <a:ext cx="3744415" cy="3051430"/>
            </p:xfrm>
            <a:graphic>
              <a:graphicData uri="http://schemas.openxmlformats.org/drawingml/2006/table">
                <a:tbl>
                  <a:tblPr firstRow="1" bandRow="1">
                    <a:tableStyleId>{5940675A-B579-460E-94D1-54222C63F5DA}</a:tableStyleId>
                  </a:tblPr>
                  <a:tblGrid>
                    <a:gridCol w="1709407"/>
                    <a:gridCol w="911684"/>
                    <a:gridCol w="1123324"/>
                  </a:tblGrid>
                  <a:tr h="776224">
                    <a:tc>
                      <a:txBody>
                        <a:bodyPr/>
                        <a:lstStyle/>
                        <a:p>
                          <a:pPr algn="ctr"/>
                          <a:r>
                            <a:rPr lang="en-US" sz="2400" b="1" i="0" dirty="0" smtClean="0">
                              <a:latin typeface="Arial" panose="020B0604020202020204" pitchFamily="34" charset="0"/>
                              <a:cs typeface="Arial" panose="020B0604020202020204" pitchFamily="34" charset="0"/>
                            </a:rPr>
                            <a:t>C</a:t>
                          </a:r>
                          <a:endParaRPr lang="en-US" sz="24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400" b="1" dirty="0" smtClean="0">
                              <a:latin typeface="Arial" panose="020B0604020202020204" pitchFamily="34" charset="0"/>
                              <a:cs typeface="Arial" panose="020B0604020202020204" pitchFamily="34" charset="0"/>
                            </a:rPr>
                            <a:t>D</a:t>
                          </a:r>
                          <a:endParaRPr lang="en-US" sz="24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endParaRPr lang="en-US"/>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234783" t="-5512" r="-1087" b="-296063"/>
                          </a:stretch>
                        </a:blipFill>
                      </a:tcPr>
                    </a:tc>
                  </a:tr>
                  <a:tr h="776224">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6</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234783" t="-104688" r="-1087" b="-193750"/>
                          </a:stretch>
                        </a:blipFill>
                      </a:tcPr>
                    </a:tc>
                  </a:tr>
                  <a:tr h="783654">
                    <a:tc>
                      <a:txBody>
                        <a:bodyPr/>
                        <a:lstStyle/>
                        <a:p>
                          <a:pPr algn="ct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i="1" dirty="0" smtClean="0">
                              <a:latin typeface="Arial" panose="020B0604020202020204" pitchFamily="34" charset="0"/>
                              <a:cs typeface="Arial" panose="020B0604020202020204" pitchFamily="34" charset="0"/>
                            </a:rPr>
                            <a:t>x</a:t>
                          </a:r>
                          <a:endParaRPr lang="en-US" sz="2400"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234783" t="-203101" r="-1087" b="-92248"/>
                          </a:stretch>
                        </a:blipFill>
                      </a:tcPr>
                    </a:tc>
                  </a:tr>
                  <a:tr h="715328">
                    <a:tc>
                      <a:txBody>
                        <a:bodyPr/>
                        <a:lstStyle/>
                        <a:p>
                          <a:pPr algn="ctr"/>
                          <a:r>
                            <a:rPr lang="en-US" sz="2400" i="1" dirty="0" smtClean="0">
                              <a:latin typeface="Arial" panose="020B0604020202020204" pitchFamily="34" charset="0"/>
                              <a:cs typeface="Arial" panose="020B0604020202020204" pitchFamily="34" charset="0"/>
                            </a:rPr>
                            <a:t>y</a:t>
                          </a:r>
                          <a:endParaRPr lang="en-US" sz="2400"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8</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234783" t="-334188" r="-1087" b="-1709"/>
                          </a:stretch>
                        </a:blipFill>
                      </a:tcPr>
                    </a:tc>
                  </a:tr>
                </a:tbl>
              </a:graphicData>
            </a:graphic>
          </p:graphicFrame>
        </mc:Fallback>
      </mc:AlternateContent>
    </p:spTree>
    <p:extLst>
      <p:ext uri="{BB962C8B-B14F-4D97-AF65-F5344CB8AC3E}">
        <p14:creationId xmlns:p14="http://schemas.microsoft.com/office/powerpoint/2010/main" val="3975694507"/>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Strengthen</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p:sp>
        <p:nvSpPr>
          <p:cNvPr id="3" name="Rectangle 2"/>
          <p:cNvSpPr/>
          <p:nvPr/>
        </p:nvSpPr>
        <p:spPr>
          <a:xfrm>
            <a:off x="238559" y="1196752"/>
            <a:ext cx="8581913" cy="4947508"/>
          </a:xfrm>
          <a:prstGeom prst="rect">
            <a:avLst/>
          </a:prstGeom>
        </p:spPr>
        <p:txBody>
          <a:bodyPr wrap="square">
            <a:spAutoFit/>
          </a:bodyPr>
          <a:lstStyle/>
          <a:p>
            <a:pPr marL="690563" lvl="1" indent="-690563">
              <a:spcAft>
                <a:spcPts val="300"/>
              </a:spcAft>
              <a:buClr>
                <a:srgbClr val="C00000"/>
              </a:buClr>
              <a:buFont typeface="+mj-lt"/>
              <a:buAutoNum type="arabicPeriod" startAt="6"/>
              <a:tabLst>
                <a:tab pos="862013" algn="l"/>
                <a:tab pos="5192713" algn="l"/>
              </a:tabLst>
            </a:pPr>
            <a:r>
              <a:rPr lang="en-US" sz="4400" dirty="0" smtClean="0">
                <a:solidFill>
                  <a:srgbClr val="C00000"/>
                </a:solidFill>
              </a:rPr>
              <a:t>a.  </a:t>
            </a:r>
            <a:r>
              <a:rPr lang="en-US" sz="4400" dirty="0" err="1" smtClean="0"/>
              <a:t>i</a:t>
            </a:r>
            <a:r>
              <a:rPr lang="en-US" sz="4400" dirty="0" smtClean="0"/>
              <a:t>.  Alternate </a:t>
            </a:r>
            <a:r>
              <a:rPr lang="en-US" sz="4400" dirty="0"/>
              <a:t>angles </a:t>
            </a:r>
            <a:r>
              <a:rPr lang="en-US" sz="4400" dirty="0" smtClean="0"/>
              <a:t>  </a:t>
            </a:r>
            <a:br>
              <a:rPr lang="en-US" sz="4400" dirty="0" smtClean="0"/>
            </a:br>
            <a:r>
              <a:rPr lang="en-US" sz="4400" dirty="0" smtClean="0"/>
              <a:t>	   ii.  Alternate angles</a:t>
            </a:r>
            <a:br>
              <a:rPr lang="en-US" sz="4400" dirty="0" smtClean="0"/>
            </a:br>
            <a:r>
              <a:rPr lang="en-US" sz="4400" dirty="0" smtClean="0"/>
              <a:t>    iii. </a:t>
            </a:r>
            <a:r>
              <a:rPr lang="en-US" sz="4400" dirty="0"/>
              <a:t>Vertically opposite angles </a:t>
            </a:r>
            <a:endParaRPr lang="en-US" sz="4400" dirty="0" smtClean="0"/>
          </a:p>
          <a:p>
            <a:pPr marL="1208088" lvl="2" indent="-514350">
              <a:spcAft>
                <a:spcPts val="300"/>
              </a:spcAft>
              <a:buClr>
                <a:srgbClr val="C00000"/>
              </a:buClr>
              <a:buFont typeface="+mj-lt"/>
              <a:buAutoNum type="alphaLcPeriod" startAt="2"/>
              <a:tabLst>
                <a:tab pos="862013" algn="l"/>
                <a:tab pos="5192713" algn="l"/>
              </a:tabLst>
            </a:pPr>
            <a:r>
              <a:rPr lang="en-US" sz="4400" dirty="0" smtClean="0"/>
              <a:t> The </a:t>
            </a:r>
            <a:r>
              <a:rPr lang="en-US" sz="4400" dirty="0"/>
              <a:t>triangles are similar, </a:t>
            </a:r>
            <a:endParaRPr lang="en-US" sz="4400" dirty="0" smtClean="0"/>
          </a:p>
          <a:p>
            <a:pPr marL="1208088" lvl="2" indent="-514350">
              <a:spcAft>
                <a:spcPts val="300"/>
              </a:spcAft>
              <a:buClr>
                <a:srgbClr val="C00000"/>
              </a:buClr>
              <a:buFont typeface="+mj-lt"/>
              <a:buAutoNum type="alphaLcPeriod" startAt="2"/>
              <a:tabLst>
                <a:tab pos="862013" algn="l"/>
                <a:tab pos="5192713" algn="l"/>
              </a:tabLst>
            </a:pPr>
            <a:r>
              <a:rPr lang="en-US" sz="4400" dirty="0" smtClean="0"/>
              <a:t> The </a:t>
            </a:r>
            <a:r>
              <a:rPr lang="en-US" sz="4400" dirty="0"/>
              <a:t>paired angles are the </a:t>
            </a:r>
            <a:r>
              <a:rPr lang="en-US" sz="4400" dirty="0" smtClean="0"/>
              <a:t> </a:t>
            </a:r>
            <a:br>
              <a:rPr lang="en-US" sz="4400" dirty="0" smtClean="0"/>
            </a:br>
            <a:r>
              <a:rPr lang="en-US" sz="4400" dirty="0" smtClean="0"/>
              <a:t> same </a:t>
            </a:r>
            <a:r>
              <a:rPr lang="en-US" sz="4400" dirty="0"/>
              <a:t>size, </a:t>
            </a:r>
            <a:endParaRPr lang="en-US" sz="4400" dirty="0" smtClean="0"/>
          </a:p>
          <a:p>
            <a:pPr marL="1208088" lvl="2" indent="-514350">
              <a:spcAft>
                <a:spcPts val="300"/>
              </a:spcAft>
              <a:buClr>
                <a:srgbClr val="C00000"/>
              </a:buClr>
              <a:buFont typeface="+mj-lt"/>
              <a:buAutoNum type="alphaLcPeriod" startAt="2"/>
              <a:tabLst>
                <a:tab pos="862013" algn="l"/>
                <a:tab pos="5192713" algn="l"/>
              </a:tabLst>
            </a:pPr>
            <a:r>
              <a:rPr lang="en-US" sz="4400" dirty="0" smtClean="0"/>
              <a:t> </a:t>
            </a:r>
            <a:r>
              <a:rPr lang="en-US" sz="4400" i="1" dirty="0" smtClean="0"/>
              <a:t>x</a:t>
            </a:r>
            <a:r>
              <a:rPr lang="en-US" sz="4400" dirty="0" smtClean="0"/>
              <a:t> </a:t>
            </a:r>
            <a:r>
              <a:rPr lang="en-US" sz="4400" dirty="0"/>
              <a:t>= 10cm, </a:t>
            </a:r>
            <a:r>
              <a:rPr lang="en-US" sz="4400" i="1" dirty="0"/>
              <a:t>y</a:t>
            </a:r>
            <a:r>
              <a:rPr lang="en-US" sz="4400" dirty="0"/>
              <a:t>= 11cm</a:t>
            </a:r>
            <a:endParaRPr lang="en-US" sz="4400" dirty="0" smtClean="0"/>
          </a:p>
        </p:txBody>
      </p:sp>
    </p:spTree>
    <p:extLst>
      <p:ext uri="{BB962C8B-B14F-4D97-AF65-F5344CB8AC3E}">
        <p14:creationId xmlns:p14="http://schemas.microsoft.com/office/powerpoint/2010/main" val="4003448337"/>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Strengthen</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38559" y="1196752"/>
                <a:ext cx="8581913" cy="5555880"/>
              </a:xfrm>
              <a:prstGeom prst="rect">
                <a:avLst/>
              </a:prstGeom>
            </p:spPr>
            <p:txBody>
              <a:bodyPr wrap="square">
                <a:spAutoFit/>
              </a:bodyPr>
              <a:lstStyle/>
              <a:p>
                <a:pPr marL="620713" lvl="1" indent="-620713">
                  <a:spcAft>
                    <a:spcPts val="300"/>
                  </a:spcAft>
                  <a:buClr>
                    <a:srgbClr val="C00000"/>
                  </a:buClr>
                  <a:buFont typeface="+mj-lt"/>
                  <a:buAutoNum type="arabicPeriod" startAt="7"/>
                  <a:tabLst>
                    <a:tab pos="862013" algn="l"/>
                    <a:tab pos="5192713" algn="l"/>
                  </a:tabLst>
                </a:pPr>
                <a:r>
                  <a:rPr lang="en-US" sz="2800" dirty="0" smtClean="0">
                    <a:solidFill>
                      <a:srgbClr val="C00000"/>
                    </a:solidFill>
                  </a:rPr>
                  <a:t>a. </a:t>
                </a:r>
                <a:br>
                  <a:rPr lang="en-US" sz="2800" dirty="0" smtClean="0">
                    <a:solidFill>
                      <a:srgbClr val="C00000"/>
                    </a:solidFill>
                  </a:rPr>
                </a:br>
                <a:r>
                  <a:rPr lang="en-US" sz="2800" dirty="0" smtClean="0">
                    <a:solidFill>
                      <a:srgbClr val="C00000"/>
                    </a:solidFill>
                  </a:rPr>
                  <a:t/>
                </a:r>
                <a:br>
                  <a:rPr lang="en-US" sz="2800" dirty="0" smtClean="0">
                    <a:solidFill>
                      <a:srgbClr val="C00000"/>
                    </a:solidFill>
                  </a:rPr>
                </a:br>
                <a:r>
                  <a:rPr lang="en-US" sz="2800" dirty="0" smtClean="0">
                    <a:solidFill>
                      <a:srgbClr val="C00000"/>
                    </a:solidFill>
                  </a:rPr>
                  <a:t/>
                </a:r>
                <a:br>
                  <a:rPr lang="en-US" sz="2800" dirty="0" smtClean="0">
                    <a:solidFill>
                      <a:srgbClr val="C00000"/>
                    </a:solidFill>
                  </a:rPr>
                </a:br>
                <a:r>
                  <a:rPr lang="en-US" sz="2800" dirty="0" smtClean="0">
                    <a:solidFill>
                      <a:srgbClr val="C00000"/>
                    </a:solidFill>
                  </a:rPr>
                  <a:t/>
                </a:r>
                <a:br>
                  <a:rPr lang="en-US" sz="2800" dirty="0" smtClean="0">
                    <a:solidFill>
                      <a:srgbClr val="C00000"/>
                    </a:solidFill>
                  </a:rPr>
                </a:br>
                <a:r>
                  <a:rPr lang="en-US" sz="2400" dirty="0" smtClean="0">
                    <a:solidFill>
                      <a:srgbClr val="C00000"/>
                    </a:solidFill>
                  </a:rPr>
                  <a:t/>
                </a:r>
                <a:br>
                  <a:rPr lang="en-US" sz="2400" dirty="0" smtClean="0">
                    <a:solidFill>
                      <a:srgbClr val="C00000"/>
                    </a:solidFill>
                  </a:rPr>
                </a:br>
                <a:endParaRPr lang="en-US" sz="2800" dirty="0" smtClean="0">
                  <a:solidFill>
                    <a:srgbClr val="C00000"/>
                  </a:solidFill>
                </a:endParaRPr>
              </a:p>
              <a:p>
                <a:pPr marL="1087438" lvl="2" indent="-466725">
                  <a:spcAft>
                    <a:spcPts val="300"/>
                  </a:spcAft>
                  <a:buClr>
                    <a:srgbClr val="C00000"/>
                  </a:buClr>
                  <a:buFont typeface="+mj-lt"/>
                  <a:buAutoNum type="alphaLcPeriod" startAt="2"/>
                  <a:tabLst>
                    <a:tab pos="862013" algn="l"/>
                    <a:tab pos="5192713" algn="l"/>
                  </a:tabLst>
                </a:pPr>
                <a:r>
                  <a:rPr lang="en-US" sz="2800" dirty="0" smtClean="0"/>
                  <a:t>∠ACB = ∠AED (corresponding); </a:t>
                </a:r>
                <a:br>
                  <a:rPr lang="en-US" sz="2800" dirty="0" smtClean="0"/>
                </a:br>
                <a:r>
                  <a:rPr lang="en-US" sz="2800" dirty="0" smtClean="0"/>
                  <a:t>∠ABC = ∠ADE (corresponding); </a:t>
                </a:r>
                <a:br>
                  <a:rPr lang="en-US" sz="2800" dirty="0" smtClean="0"/>
                </a:br>
                <a:r>
                  <a:rPr lang="en-US" sz="2800" dirty="0" smtClean="0"/>
                  <a:t>∠CAB = ∠EAD (angle is common) All three angles are equal, so the triangles are similar.</a:t>
                </a:r>
              </a:p>
              <a:p>
                <a:pPr marL="1087438" lvl="2" indent="-466725">
                  <a:spcAft>
                    <a:spcPts val="300"/>
                  </a:spcAft>
                  <a:buClr>
                    <a:srgbClr val="C00000"/>
                  </a:buClr>
                  <a:buFont typeface="+mj-lt"/>
                  <a:buAutoNum type="alphaLcPeriod" startAt="2"/>
                  <a:tabLst>
                    <a:tab pos="862013" algn="l"/>
                    <a:tab pos="5192713" algn="l"/>
                  </a:tabLst>
                </a:pPr>
                <a:r>
                  <a:rPr lang="en-US" sz="2800" dirty="0" smtClean="0"/>
                  <a:t>Students‘ sketches</a:t>
                </a:r>
                <a:r>
                  <a:rPr lang="en-US" sz="2800" dirty="0"/>
                  <a:t>, </a:t>
                </a:r>
                <a:endParaRPr lang="en-US" sz="2800" dirty="0" smtClean="0"/>
              </a:p>
              <a:p>
                <a:pPr marL="1087438" lvl="2" indent="-466725">
                  <a:spcAft>
                    <a:spcPts val="300"/>
                  </a:spcAft>
                  <a:buClr>
                    <a:srgbClr val="C00000"/>
                  </a:buClr>
                  <a:buFont typeface="+mj-lt"/>
                  <a:buAutoNum type="alphaLcPeriod" startAt="2"/>
                  <a:tabLst>
                    <a:tab pos="862013" algn="l"/>
                    <a:tab pos="5192713" algn="l"/>
                  </a:tabLst>
                </a:pPr>
                <a:r>
                  <a:rPr lang="en-US" sz="2800" dirty="0" smtClean="0"/>
                  <a:t>Scale </a:t>
                </a:r>
                <a:r>
                  <a:rPr lang="en-US" sz="2800" dirty="0"/>
                  <a:t>factor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5</m:t>
                        </m:r>
                      </m:num>
                      <m:den>
                        <m:r>
                          <a:rPr lang="en-US" sz="2800" b="0" i="0" smtClean="0">
                            <a:latin typeface="Cambria Math" panose="02040503050406030204" pitchFamily="18" charset="0"/>
                            <a:cs typeface="Arial" panose="020B0604020202020204" pitchFamily="34" charset="0"/>
                          </a:rPr>
                          <m:t>4</m:t>
                        </m:r>
                      </m:den>
                    </m:f>
                  </m:oMath>
                </a14:m>
                <a:r>
                  <a:rPr lang="en-US" sz="2800" dirty="0"/>
                  <a:t>. BD = 13cm, ED = 80cm</a:t>
                </a:r>
                <a:endParaRPr lang="en-US" sz="280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38559" y="1196752"/>
                <a:ext cx="8581913" cy="5555880"/>
              </a:xfrm>
              <a:prstGeom prst="rect">
                <a:avLst/>
              </a:prstGeom>
              <a:blipFill rotWithShape="0">
                <a:blip r:embed="rId4"/>
                <a:stretch>
                  <a:fillRect l="-1278" t="-1096"/>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26390" y="1224798"/>
            <a:ext cx="4153722" cy="2492234"/>
          </a:xfrm>
          <a:prstGeom prst="rect">
            <a:avLst/>
          </a:prstGeom>
        </p:spPr>
      </p:pic>
    </p:spTree>
    <p:extLst>
      <p:ext uri="{BB962C8B-B14F-4D97-AF65-F5344CB8AC3E}">
        <p14:creationId xmlns:p14="http://schemas.microsoft.com/office/powerpoint/2010/main" val="2330649815"/>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Strengthen</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p:sp>
        <p:nvSpPr>
          <p:cNvPr id="3" name="Rectangle 2"/>
          <p:cNvSpPr/>
          <p:nvPr/>
        </p:nvSpPr>
        <p:spPr>
          <a:xfrm>
            <a:off x="238559" y="1196752"/>
            <a:ext cx="8581913" cy="5439951"/>
          </a:xfrm>
          <a:prstGeom prst="rect">
            <a:avLst/>
          </a:prstGeom>
        </p:spPr>
        <p:txBody>
          <a:bodyPr wrap="square">
            <a:spAutoFit/>
          </a:bodyPr>
          <a:lstStyle/>
          <a:p>
            <a:pPr marL="793750" lvl="1" indent="-793750">
              <a:spcAft>
                <a:spcPts val="300"/>
              </a:spcAft>
              <a:buClr>
                <a:srgbClr val="C00000"/>
              </a:buClr>
              <a:buFont typeface="+mj-lt"/>
              <a:buAutoNum type="arabicPeriod" startAt="8"/>
              <a:tabLst>
                <a:tab pos="1311275" algn="l"/>
                <a:tab pos="4054475" algn="l"/>
              </a:tabLst>
            </a:pPr>
            <a:r>
              <a:rPr lang="en-US" sz="3400" dirty="0" smtClean="0">
                <a:solidFill>
                  <a:srgbClr val="C00000"/>
                </a:solidFill>
              </a:rPr>
              <a:t>a</a:t>
            </a:r>
            <a:r>
              <a:rPr lang="en-US" sz="3400" dirty="0">
                <a:solidFill>
                  <a:srgbClr val="C00000"/>
                </a:solidFill>
              </a:rPr>
              <a:t>. </a:t>
            </a:r>
            <a:r>
              <a:rPr lang="en-US" sz="3400" dirty="0" smtClean="0"/>
              <a:t>Drawing </a:t>
            </a:r>
            <a:r>
              <a:rPr lang="en-US" sz="3400" dirty="0"/>
              <a:t>of rectangle A (2 by 5) </a:t>
            </a:r>
            <a:r>
              <a:rPr lang="en-US" sz="3400" dirty="0" smtClean="0"/>
              <a:t/>
            </a:r>
            <a:br>
              <a:rPr lang="en-US" sz="3400" dirty="0" smtClean="0"/>
            </a:br>
            <a:r>
              <a:rPr lang="en-US" sz="3400" dirty="0" smtClean="0">
                <a:solidFill>
                  <a:srgbClr val="C00000"/>
                </a:solidFill>
              </a:rPr>
              <a:t>b.</a:t>
            </a:r>
            <a:r>
              <a:rPr lang="en-US" sz="3400" dirty="0" smtClean="0"/>
              <a:t> </a:t>
            </a:r>
            <a:r>
              <a:rPr lang="en-US" sz="3400" dirty="0"/>
              <a:t>Drawing of rectangle B (4 by </a:t>
            </a:r>
            <a:r>
              <a:rPr lang="en-US" sz="3400" dirty="0" smtClean="0"/>
              <a:t>10)</a:t>
            </a:r>
            <a:br>
              <a:rPr lang="en-US" sz="3400" dirty="0" smtClean="0"/>
            </a:br>
            <a:r>
              <a:rPr lang="en-US" sz="3400" dirty="0" smtClean="0">
                <a:solidFill>
                  <a:srgbClr val="C00000"/>
                </a:solidFill>
              </a:rPr>
              <a:t>c.</a:t>
            </a:r>
            <a:r>
              <a:rPr lang="en-US" sz="3400" dirty="0" smtClean="0"/>
              <a:t> </a:t>
            </a:r>
            <a:r>
              <a:rPr lang="en-US" sz="3400" dirty="0"/>
              <a:t>Perimeter of A = 14, perimeter of </a:t>
            </a:r>
            <a:br>
              <a:rPr lang="en-US" sz="3400" dirty="0"/>
            </a:br>
            <a:r>
              <a:rPr lang="en-US" sz="3400" dirty="0" smtClean="0"/>
              <a:t>	B </a:t>
            </a:r>
            <a:r>
              <a:rPr lang="en-US" sz="3400" dirty="0"/>
              <a:t>= </a:t>
            </a:r>
            <a:r>
              <a:rPr lang="en-US" sz="3400" dirty="0" smtClean="0"/>
              <a:t>28 </a:t>
            </a:r>
            <a:br>
              <a:rPr lang="en-US" sz="3400" dirty="0" smtClean="0"/>
            </a:br>
            <a:r>
              <a:rPr lang="en-US" sz="3400" dirty="0" smtClean="0">
                <a:solidFill>
                  <a:srgbClr val="C00000"/>
                </a:solidFill>
              </a:rPr>
              <a:t>d.</a:t>
            </a:r>
            <a:r>
              <a:rPr lang="en-US" sz="3400" dirty="0" smtClean="0"/>
              <a:t> </a:t>
            </a:r>
            <a:r>
              <a:rPr lang="en-US" sz="3400" dirty="0"/>
              <a:t>Scale factor is 2. </a:t>
            </a:r>
            <a:r>
              <a:rPr lang="en-US" sz="3400" dirty="0" smtClean="0"/>
              <a:t/>
            </a:r>
            <a:br>
              <a:rPr lang="en-US" sz="3400" dirty="0" smtClean="0"/>
            </a:br>
            <a:r>
              <a:rPr lang="en-US" sz="3400" dirty="0" smtClean="0">
                <a:solidFill>
                  <a:srgbClr val="C00000"/>
                </a:solidFill>
              </a:rPr>
              <a:t>e.</a:t>
            </a:r>
            <a:r>
              <a:rPr lang="en-US" sz="3400" dirty="0" smtClean="0"/>
              <a:t> </a:t>
            </a:r>
            <a:r>
              <a:rPr lang="en-US" sz="3400" dirty="0"/>
              <a:t>Drawings of rectangle C (6 by 15) </a:t>
            </a:r>
            <a:r>
              <a:rPr lang="en-US" sz="3400" dirty="0" smtClean="0"/>
              <a:t/>
            </a:r>
            <a:br>
              <a:rPr lang="en-US" sz="3400" dirty="0" smtClean="0"/>
            </a:br>
            <a:r>
              <a:rPr lang="en-US" sz="3400" dirty="0" smtClean="0">
                <a:solidFill>
                  <a:srgbClr val="C00000"/>
                </a:solidFill>
              </a:rPr>
              <a:t>f. </a:t>
            </a:r>
            <a:r>
              <a:rPr lang="en-US" sz="3400" dirty="0" smtClean="0"/>
              <a:t> 42</a:t>
            </a:r>
            <a:endParaRPr lang="en-US" sz="3400" dirty="0"/>
          </a:p>
          <a:p>
            <a:pPr marL="793750" lvl="1" indent="-793750">
              <a:spcAft>
                <a:spcPts val="300"/>
              </a:spcAft>
              <a:buClr>
                <a:srgbClr val="C00000"/>
              </a:buClr>
              <a:buFont typeface="+mj-lt"/>
              <a:buAutoNum type="arabicPeriod" startAt="8"/>
              <a:tabLst>
                <a:tab pos="1311275" algn="l"/>
                <a:tab pos="4054475" algn="l"/>
              </a:tabLst>
            </a:pPr>
            <a:r>
              <a:rPr lang="en-US" sz="3400" dirty="0" smtClean="0">
                <a:solidFill>
                  <a:srgbClr val="C00000"/>
                </a:solidFill>
              </a:rPr>
              <a:t>a.</a:t>
            </a:r>
            <a:r>
              <a:rPr lang="en-US" sz="3400" dirty="0" smtClean="0"/>
              <a:t> </a:t>
            </a:r>
            <a:r>
              <a:rPr lang="en-US" sz="3400" dirty="0"/>
              <a:t>5 </a:t>
            </a:r>
            <a:r>
              <a:rPr lang="en-US" sz="3400" dirty="0" smtClean="0"/>
              <a:t>	</a:t>
            </a:r>
            <a:r>
              <a:rPr lang="en-US" sz="3400" dirty="0" smtClean="0">
                <a:solidFill>
                  <a:srgbClr val="C00000"/>
                </a:solidFill>
              </a:rPr>
              <a:t>b.</a:t>
            </a:r>
            <a:r>
              <a:rPr lang="en-US" sz="3400" dirty="0" smtClean="0"/>
              <a:t> </a:t>
            </a:r>
            <a:r>
              <a:rPr lang="en-US" sz="3400" dirty="0"/>
              <a:t>60cm</a:t>
            </a:r>
          </a:p>
          <a:p>
            <a:pPr marL="793750" lvl="1" indent="-793750">
              <a:spcAft>
                <a:spcPts val="300"/>
              </a:spcAft>
              <a:buClr>
                <a:srgbClr val="C00000"/>
              </a:buClr>
              <a:buFont typeface="+mj-lt"/>
              <a:buAutoNum type="arabicPeriod" startAt="8"/>
              <a:tabLst>
                <a:tab pos="1311275" algn="l"/>
                <a:tab pos="4054475" algn="l"/>
              </a:tabLst>
            </a:pPr>
            <a:r>
              <a:rPr lang="en-US" sz="3400" dirty="0" smtClean="0"/>
              <a:t>Scale </a:t>
            </a:r>
            <a:r>
              <a:rPr lang="en-US" sz="3400" dirty="0"/>
              <a:t>factor is 4 = 2</a:t>
            </a:r>
            <a:r>
              <a:rPr lang="en-US" sz="3400" baseline="30000" dirty="0"/>
              <a:t>2</a:t>
            </a:r>
          </a:p>
          <a:p>
            <a:pPr marL="793750" lvl="1" indent="-793750">
              <a:spcAft>
                <a:spcPts val="300"/>
              </a:spcAft>
              <a:buClr>
                <a:srgbClr val="C00000"/>
              </a:buClr>
              <a:buFont typeface="+mj-lt"/>
              <a:buAutoNum type="arabicPeriod" startAt="8"/>
              <a:tabLst>
                <a:tab pos="1311275" algn="l"/>
                <a:tab pos="4054475" algn="l"/>
              </a:tabLst>
            </a:pPr>
            <a:r>
              <a:rPr lang="en-US" sz="3400" dirty="0" smtClean="0"/>
              <a:t>150 </a:t>
            </a:r>
            <a:r>
              <a:rPr lang="en-US" sz="3400" dirty="0"/>
              <a:t>cm</a:t>
            </a:r>
            <a:r>
              <a:rPr lang="en-US" sz="3400" baseline="30000" dirty="0"/>
              <a:t>2</a:t>
            </a:r>
            <a:r>
              <a:rPr lang="en-US" sz="3400" dirty="0" smtClean="0"/>
              <a:t>.</a:t>
            </a:r>
          </a:p>
        </p:txBody>
      </p:sp>
    </p:spTree>
    <p:extLst>
      <p:ext uri="{BB962C8B-B14F-4D97-AF65-F5344CB8AC3E}">
        <p14:creationId xmlns:p14="http://schemas.microsoft.com/office/powerpoint/2010/main" val="1132283432"/>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12 – </a:t>
            </a:r>
            <a:r>
              <a:rPr lang="en-US" sz="3600" dirty="0" smtClean="0">
                <a:latin typeface="Arial" panose="020B0604020202020204" pitchFamily="34" charset="0"/>
                <a:cs typeface="Arial" panose="020B0604020202020204" pitchFamily="34" charset="0"/>
              </a:rPr>
              <a:t>Strengthen</a:t>
            </a:r>
            <a:endParaRPr lang="en-GB" sz="36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p:sp>
        <p:nvSpPr>
          <p:cNvPr id="3" name="Rectangle 2"/>
          <p:cNvSpPr/>
          <p:nvPr/>
        </p:nvSpPr>
        <p:spPr>
          <a:xfrm>
            <a:off x="238559" y="1196752"/>
            <a:ext cx="8581913" cy="5586145"/>
          </a:xfrm>
          <a:prstGeom prst="rect">
            <a:avLst/>
          </a:prstGeom>
        </p:spPr>
        <p:txBody>
          <a:bodyPr wrap="square">
            <a:spAutoFit/>
          </a:bodyPr>
          <a:lstStyle/>
          <a:p>
            <a:pPr marL="0" lvl="1">
              <a:spcAft>
                <a:spcPts val="300"/>
              </a:spcAft>
              <a:buClr>
                <a:srgbClr val="C00000"/>
              </a:buClr>
              <a:tabLst>
                <a:tab pos="1311275" algn="l"/>
                <a:tab pos="4054475" algn="l"/>
              </a:tabLst>
            </a:pPr>
            <a:r>
              <a:rPr lang="en-US" sz="4300" b="1" dirty="0" smtClean="0">
                <a:solidFill>
                  <a:srgbClr val="0070C0"/>
                </a:solidFill>
              </a:rPr>
              <a:t>Similarity </a:t>
            </a:r>
            <a:r>
              <a:rPr lang="en-US" sz="4300" b="1" dirty="0">
                <a:solidFill>
                  <a:srgbClr val="0070C0"/>
                </a:solidFill>
              </a:rPr>
              <a:t>in 3D solids</a:t>
            </a:r>
          </a:p>
          <a:p>
            <a:pPr marL="793750" lvl="1" indent="-793750">
              <a:spcAft>
                <a:spcPts val="300"/>
              </a:spcAft>
              <a:buClr>
                <a:srgbClr val="C00000"/>
              </a:buClr>
              <a:buFont typeface="+mj-lt"/>
              <a:buAutoNum type="arabicPeriod"/>
              <a:tabLst>
                <a:tab pos="1311275" algn="l"/>
                <a:tab pos="4054475" algn="l"/>
              </a:tabLst>
            </a:pPr>
            <a:r>
              <a:rPr lang="en-US" sz="4300" dirty="0" smtClean="0">
                <a:solidFill>
                  <a:srgbClr val="C00000"/>
                </a:solidFill>
              </a:rPr>
              <a:t>a.</a:t>
            </a:r>
            <a:r>
              <a:rPr lang="en-US" sz="4300" dirty="0" smtClean="0"/>
              <a:t> </a:t>
            </a:r>
            <a:r>
              <a:rPr lang="en-US" sz="4300" dirty="0"/>
              <a:t>8 </a:t>
            </a:r>
            <a:r>
              <a:rPr lang="en-US" sz="4300" dirty="0" smtClean="0"/>
              <a:t/>
            </a:r>
            <a:br>
              <a:rPr lang="en-US" sz="4300" dirty="0" smtClean="0"/>
            </a:br>
            <a:r>
              <a:rPr lang="en-US" sz="4300" dirty="0" smtClean="0">
                <a:solidFill>
                  <a:srgbClr val="C00000"/>
                </a:solidFill>
              </a:rPr>
              <a:t>b.</a:t>
            </a:r>
            <a:r>
              <a:rPr lang="en-US" sz="4300" dirty="0" smtClean="0"/>
              <a:t> </a:t>
            </a:r>
            <a:r>
              <a:rPr lang="en-US" sz="4300" dirty="0"/>
              <a:t>Scale factor is 8 = 23 </a:t>
            </a:r>
            <a:r>
              <a:rPr lang="en-US" sz="4300" dirty="0" smtClean="0"/>
              <a:t/>
            </a:r>
            <a:br>
              <a:rPr lang="en-US" sz="4300" dirty="0" smtClean="0"/>
            </a:br>
            <a:r>
              <a:rPr lang="en-US" sz="4300" dirty="0" smtClean="0">
                <a:solidFill>
                  <a:srgbClr val="C00000"/>
                </a:solidFill>
              </a:rPr>
              <a:t>c.</a:t>
            </a:r>
            <a:r>
              <a:rPr lang="en-US" sz="4300" dirty="0" smtClean="0"/>
              <a:t> 3</a:t>
            </a:r>
            <a:br>
              <a:rPr lang="en-US" sz="4300" dirty="0" smtClean="0"/>
            </a:br>
            <a:r>
              <a:rPr lang="en-US" sz="4300" dirty="0" smtClean="0"/>
              <a:t>d. </a:t>
            </a:r>
            <a:r>
              <a:rPr lang="en-US" sz="4300" dirty="0"/>
              <a:t>Scale factor is 27 = 33 </a:t>
            </a:r>
            <a:r>
              <a:rPr lang="en-US" sz="4300" dirty="0" smtClean="0"/>
              <a:t/>
            </a:r>
            <a:br>
              <a:rPr lang="en-US" sz="4300" dirty="0" smtClean="0"/>
            </a:br>
            <a:r>
              <a:rPr lang="en-US" sz="4300" dirty="0" smtClean="0">
                <a:solidFill>
                  <a:srgbClr val="C00000"/>
                </a:solidFill>
              </a:rPr>
              <a:t>e.</a:t>
            </a:r>
            <a:r>
              <a:rPr lang="en-US" sz="4300" dirty="0" smtClean="0"/>
              <a:t> Students‘ own </a:t>
            </a:r>
            <a:r>
              <a:rPr lang="en-US" sz="4300" dirty="0"/>
              <a:t>answers</a:t>
            </a:r>
          </a:p>
          <a:p>
            <a:pPr marL="793750" lvl="1" indent="-793750">
              <a:spcAft>
                <a:spcPts val="300"/>
              </a:spcAft>
              <a:buClr>
                <a:srgbClr val="C00000"/>
              </a:buClr>
              <a:buFont typeface="+mj-lt"/>
              <a:buAutoNum type="arabicPeriod"/>
              <a:tabLst>
                <a:tab pos="1311275" algn="l"/>
                <a:tab pos="4054475" algn="l"/>
              </a:tabLst>
            </a:pPr>
            <a:r>
              <a:rPr lang="en-US" sz="4300" dirty="0" smtClean="0">
                <a:solidFill>
                  <a:srgbClr val="C00000"/>
                </a:solidFill>
              </a:rPr>
              <a:t>a.</a:t>
            </a:r>
            <a:r>
              <a:rPr lang="en-US" sz="4300" dirty="0" smtClean="0"/>
              <a:t> </a:t>
            </a:r>
            <a:r>
              <a:rPr lang="en-US" sz="4300" dirty="0"/>
              <a:t>9 </a:t>
            </a:r>
            <a:r>
              <a:rPr lang="en-US" sz="4300" dirty="0" smtClean="0"/>
              <a:t>  	</a:t>
            </a:r>
            <a:r>
              <a:rPr lang="en-US" sz="4300" dirty="0" smtClean="0">
                <a:solidFill>
                  <a:srgbClr val="C00000"/>
                </a:solidFill>
              </a:rPr>
              <a:t>b.</a:t>
            </a:r>
            <a:r>
              <a:rPr lang="en-US" sz="4300" dirty="0" smtClean="0"/>
              <a:t> </a:t>
            </a:r>
            <a:r>
              <a:rPr lang="en-US" sz="4300" dirty="0"/>
              <a:t>3 </a:t>
            </a:r>
            <a:r>
              <a:rPr lang="en-US" sz="4300" dirty="0" smtClean="0"/>
              <a:t>  </a:t>
            </a:r>
            <a:br>
              <a:rPr lang="en-US" sz="4300" dirty="0" smtClean="0"/>
            </a:br>
            <a:r>
              <a:rPr lang="en-US" sz="4300" dirty="0" smtClean="0">
                <a:solidFill>
                  <a:srgbClr val="C00000"/>
                </a:solidFill>
              </a:rPr>
              <a:t>c.</a:t>
            </a:r>
            <a:r>
              <a:rPr lang="en-US" sz="4300" dirty="0" smtClean="0"/>
              <a:t> </a:t>
            </a:r>
            <a:r>
              <a:rPr lang="en-US" sz="4300" dirty="0"/>
              <a:t>27 </a:t>
            </a:r>
            <a:r>
              <a:rPr lang="en-US" sz="4300" dirty="0" smtClean="0"/>
              <a:t>	</a:t>
            </a:r>
            <a:r>
              <a:rPr lang="en-US" sz="4300" dirty="0" smtClean="0">
                <a:solidFill>
                  <a:srgbClr val="C00000"/>
                </a:solidFill>
              </a:rPr>
              <a:t>d.</a:t>
            </a:r>
            <a:r>
              <a:rPr lang="en-US" sz="4300" dirty="0" smtClean="0"/>
              <a:t> </a:t>
            </a:r>
            <a:r>
              <a:rPr lang="en-US" sz="4300" dirty="0"/>
              <a:t>337.5cm</a:t>
            </a:r>
            <a:r>
              <a:rPr lang="en-US" sz="4300" baseline="30000" dirty="0"/>
              <a:t>3</a:t>
            </a:r>
            <a:endParaRPr lang="en-US" sz="4300" baseline="30000" dirty="0" smtClean="0"/>
          </a:p>
        </p:txBody>
      </p:sp>
    </p:spTree>
    <p:extLst>
      <p:ext uri="{BB962C8B-B14F-4D97-AF65-F5344CB8AC3E}">
        <p14:creationId xmlns:p14="http://schemas.microsoft.com/office/powerpoint/2010/main" val="1702936719"/>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latin typeface="Arial" panose="020B0604020202020204" pitchFamily="34" charset="0"/>
                <a:cs typeface="Arial" panose="020B0604020202020204" pitchFamily="34" charset="0"/>
              </a:rPr>
              <a:t>12 – </a:t>
            </a:r>
            <a:r>
              <a:rPr lang="en-US" sz="4000" dirty="0" smtClean="0">
                <a:latin typeface="Arial" panose="020B0604020202020204" pitchFamily="34" charset="0"/>
                <a:cs typeface="Arial" panose="020B0604020202020204" pitchFamily="34" charset="0"/>
              </a:rPr>
              <a:t>Extend</a:t>
            </a:r>
            <a:endParaRPr lang="en-GB" sz="40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674</a:t>
            </a:r>
            <a:endParaRPr lang="en-GB" sz="1400" b="1" dirty="0">
              <a:latin typeface="Calibri" panose="020F0502020204030204" pitchFamily="34" charset="0"/>
            </a:endParaRPr>
          </a:p>
        </p:txBody>
      </p:sp>
      <p:sp>
        <p:nvSpPr>
          <p:cNvPr id="3" name="Rectangle 2"/>
          <p:cNvSpPr/>
          <p:nvPr/>
        </p:nvSpPr>
        <p:spPr>
          <a:xfrm>
            <a:off x="238559" y="1196752"/>
            <a:ext cx="8581913" cy="5940088"/>
          </a:xfrm>
          <a:prstGeom prst="rect">
            <a:avLst/>
          </a:prstGeom>
        </p:spPr>
        <p:txBody>
          <a:bodyPr wrap="square">
            <a:spAutoFit/>
          </a:bodyPr>
          <a:lstStyle/>
          <a:p>
            <a:pPr marL="620713" lvl="1" indent="-620713">
              <a:spcAft>
                <a:spcPts val="300"/>
              </a:spcAft>
              <a:buClr>
                <a:srgbClr val="C00000"/>
              </a:buClr>
              <a:buFont typeface="+mj-lt"/>
              <a:buAutoNum type="arabicPeriod"/>
              <a:tabLst>
                <a:tab pos="1138238" algn="l"/>
                <a:tab pos="4054475" algn="l"/>
              </a:tabLst>
            </a:pPr>
            <a:r>
              <a:rPr lang="en-US" sz="3700" dirty="0" smtClean="0">
                <a:solidFill>
                  <a:srgbClr val="C00000"/>
                </a:solidFill>
              </a:rPr>
              <a:t>a.</a:t>
            </a:r>
            <a:r>
              <a:rPr lang="en-US" sz="3700" dirty="0"/>
              <a:t> </a:t>
            </a:r>
            <a:r>
              <a:rPr lang="en-US" sz="3700" dirty="0" smtClean="0"/>
              <a:t>Students‘ drawings </a:t>
            </a:r>
            <a:br>
              <a:rPr lang="en-US" sz="3700" dirty="0" smtClean="0"/>
            </a:br>
            <a:r>
              <a:rPr lang="en-US" sz="3700" dirty="0" smtClean="0">
                <a:solidFill>
                  <a:srgbClr val="C00000"/>
                </a:solidFill>
              </a:rPr>
              <a:t>b.</a:t>
            </a:r>
            <a:r>
              <a:rPr lang="en-US" sz="3700" dirty="0" smtClean="0"/>
              <a:t> </a:t>
            </a:r>
            <a:r>
              <a:rPr lang="en-US" sz="3700" dirty="0"/>
              <a:t>20cm</a:t>
            </a:r>
          </a:p>
          <a:p>
            <a:pPr marL="620713" lvl="1" indent="-620713">
              <a:spcAft>
                <a:spcPts val="300"/>
              </a:spcAft>
              <a:buClr>
                <a:srgbClr val="C00000"/>
              </a:buClr>
              <a:buFont typeface="+mj-lt"/>
              <a:buAutoNum type="arabicPeriod"/>
              <a:tabLst>
                <a:tab pos="1138238" algn="l"/>
                <a:tab pos="4054475" algn="l"/>
              </a:tabLst>
            </a:pPr>
            <a:r>
              <a:rPr lang="en-US" sz="3700" dirty="0" smtClean="0">
                <a:solidFill>
                  <a:srgbClr val="C00000"/>
                </a:solidFill>
              </a:rPr>
              <a:t>a.</a:t>
            </a:r>
            <a:r>
              <a:rPr lang="en-US" sz="3700" dirty="0" smtClean="0"/>
              <a:t> ∠JAK </a:t>
            </a:r>
            <a:r>
              <a:rPr lang="en-US" sz="3700" dirty="0"/>
              <a:t>= </a:t>
            </a:r>
            <a:r>
              <a:rPr lang="en-US" sz="3700" dirty="0" smtClean="0"/>
              <a:t>∠BAC </a:t>
            </a:r>
            <a:r>
              <a:rPr lang="en-US" sz="3700" dirty="0"/>
              <a:t>(angle is common); </a:t>
            </a:r>
            <a:r>
              <a:rPr lang="en-US" sz="3700" dirty="0" smtClean="0"/>
              <a:t>	∠AKJ </a:t>
            </a:r>
            <a:r>
              <a:rPr lang="en-US" sz="3700" dirty="0"/>
              <a:t>= </a:t>
            </a:r>
            <a:r>
              <a:rPr lang="en-US" sz="3700" dirty="0" smtClean="0"/>
              <a:t>∠ACB; ∠AJK </a:t>
            </a:r>
            <a:r>
              <a:rPr lang="en-US" sz="3700" dirty="0"/>
              <a:t>= </a:t>
            </a:r>
            <a:r>
              <a:rPr lang="en-US" sz="3700" dirty="0" smtClean="0"/>
              <a:t>∠ABC 	(</a:t>
            </a:r>
            <a:r>
              <a:rPr lang="en-US" sz="3700" dirty="0"/>
              <a:t>from sum of angles in triangle = </a:t>
            </a:r>
            <a:r>
              <a:rPr lang="en-US" sz="3700" dirty="0" smtClean="0"/>
              <a:t>	180°). All </a:t>
            </a:r>
            <a:r>
              <a:rPr lang="en-US" sz="3700" dirty="0"/>
              <a:t>three angles are the </a:t>
            </a:r>
            <a:r>
              <a:rPr lang="en-US" sz="3700" dirty="0" smtClean="0"/>
              <a:t>	same</a:t>
            </a:r>
            <a:r>
              <a:rPr lang="en-US" sz="3700" dirty="0"/>
              <a:t>, so the triangles are similar, </a:t>
            </a:r>
            <a:endParaRPr lang="en-US" sz="3700" dirty="0" smtClean="0"/>
          </a:p>
          <a:p>
            <a:pPr marL="1138238" lvl="2" indent="-517525">
              <a:spcAft>
                <a:spcPts val="300"/>
              </a:spcAft>
              <a:buClr>
                <a:srgbClr val="C00000"/>
              </a:buClr>
              <a:buFont typeface="+mj-lt"/>
              <a:buAutoNum type="alphaLcPeriod" startAt="2"/>
              <a:tabLst>
                <a:tab pos="4054475" algn="l"/>
              </a:tabLst>
            </a:pPr>
            <a:r>
              <a:rPr lang="en-US" sz="3700" dirty="0" smtClean="0"/>
              <a:t>18cm 	</a:t>
            </a:r>
            <a:r>
              <a:rPr lang="en-US" sz="3700" dirty="0" smtClean="0">
                <a:solidFill>
                  <a:srgbClr val="C00000"/>
                </a:solidFill>
              </a:rPr>
              <a:t>c.</a:t>
            </a:r>
            <a:r>
              <a:rPr lang="en-US" sz="3700" dirty="0" smtClean="0"/>
              <a:t> 5.4cm</a:t>
            </a:r>
          </a:p>
          <a:p>
            <a:pPr marL="681038" lvl="1" indent="-681038">
              <a:spcAft>
                <a:spcPts val="300"/>
              </a:spcAft>
              <a:buClr>
                <a:srgbClr val="C00000"/>
              </a:buClr>
              <a:buFont typeface="+mj-lt"/>
              <a:buAutoNum type="arabicPeriod"/>
              <a:tabLst>
                <a:tab pos="620713" algn="l"/>
                <a:tab pos="4054475" algn="l"/>
              </a:tabLst>
            </a:pPr>
            <a:r>
              <a:rPr lang="en-US" sz="3700" dirty="0" smtClean="0"/>
              <a:t>1.5cm</a:t>
            </a:r>
            <a:r>
              <a:rPr lang="en-US" sz="3700" baseline="30000" dirty="0" smtClean="0"/>
              <a:t>2</a:t>
            </a:r>
          </a:p>
          <a:p>
            <a:pPr marL="681038" lvl="1" indent="-681038">
              <a:spcAft>
                <a:spcPts val="300"/>
              </a:spcAft>
              <a:buClr>
                <a:srgbClr val="C00000"/>
              </a:buClr>
              <a:buFont typeface="+mj-lt"/>
              <a:buAutoNum type="arabicPeriod"/>
              <a:tabLst>
                <a:tab pos="4054475" algn="l"/>
              </a:tabLst>
            </a:pPr>
            <a:endParaRPr lang="en-US" sz="3700" dirty="0" smtClean="0"/>
          </a:p>
        </p:txBody>
      </p:sp>
    </p:spTree>
    <p:extLst>
      <p:ext uri="{BB962C8B-B14F-4D97-AF65-F5344CB8AC3E}">
        <p14:creationId xmlns:p14="http://schemas.microsoft.com/office/powerpoint/2010/main" val="465716776"/>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latin typeface="Arial" panose="020B0604020202020204" pitchFamily="34" charset="0"/>
                <a:cs typeface="Arial" panose="020B0604020202020204" pitchFamily="34" charset="0"/>
              </a:rPr>
              <a:t>12 – </a:t>
            </a:r>
            <a:r>
              <a:rPr lang="en-US" sz="4000" dirty="0" smtClean="0">
                <a:latin typeface="Arial" panose="020B0604020202020204" pitchFamily="34" charset="0"/>
                <a:cs typeface="Arial" panose="020B0604020202020204" pitchFamily="34" charset="0"/>
              </a:rPr>
              <a:t>Extend</a:t>
            </a:r>
            <a:endParaRPr lang="en-GB" sz="40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675</a:t>
            </a:r>
            <a:endParaRPr lang="en-GB" sz="1400" b="1" dirty="0">
              <a:latin typeface="Calibri" panose="020F0502020204030204" pitchFamily="34" charset="0"/>
            </a:endParaRPr>
          </a:p>
        </p:txBody>
      </p:sp>
      <p:sp>
        <p:nvSpPr>
          <p:cNvPr id="3" name="Rectangle 2"/>
          <p:cNvSpPr/>
          <p:nvPr/>
        </p:nvSpPr>
        <p:spPr>
          <a:xfrm>
            <a:off x="238559" y="1196752"/>
            <a:ext cx="8581913" cy="5232202"/>
          </a:xfrm>
          <a:prstGeom prst="rect">
            <a:avLst/>
          </a:prstGeom>
        </p:spPr>
        <p:txBody>
          <a:bodyPr wrap="square">
            <a:spAutoFit/>
          </a:bodyPr>
          <a:lstStyle/>
          <a:p>
            <a:pPr marL="862013" lvl="1" indent="-862013">
              <a:spcAft>
                <a:spcPts val="300"/>
              </a:spcAft>
              <a:buClr>
                <a:srgbClr val="C00000"/>
              </a:buClr>
              <a:buFont typeface="+mj-lt"/>
              <a:buAutoNum type="arabicPeriod" startAt="4"/>
              <a:tabLst>
                <a:tab pos="1138238" algn="l"/>
                <a:tab pos="4054475" algn="l"/>
              </a:tabLst>
            </a:pPr>
            <a:r>
              <a:rPr lang="en-US" sz="5400" dirty="0" smtClean="0"/>
              <a:t>41cm</a:t>
            </a:r>
            <a:endParaRPr lang="en-US" sz="5400" dirty="0"/>
          </a:p>
          <a:p>
            <a:pPr marL="862013" lvl="1" indent="-862013">
              <a:spcAft>
                <a:spcPts val="300"/>
              </a:spcAft>
              <a:buClr>
                <a:srgbClr val="C00000"/>
              </a:buClr>
              <a:buFont typeface="+mj-lt"/>
              <a:buAutoNum type="arabicPeriod" startAt="4"/>
              <a:tabLst>
                <a:tab pos="1138238" algn="l"/>
                <a:tab pos="4054475" algn="l"/>
              </a:tabLst>
            </a:pPr>
            <a:r>
              <a:rPr lang="en-US" sz="5400" dirty="0" smtClean="0"/>
              <a:t>675cm</a:t>
            </a:r>
            <a:r>
              <a:rPr lang="en-US" sz="5400" baseline="30000" dirty="0" smtClean="0"/>
              <a:t>2</a:t>
            </a:r>
            <a:endParaRPr lang="en-US" sz="5400" baseline="30000" dirty="0"/>
          </a:p>
          <a:p>
            <a:pPr marL="862013" lvl="1" indent="-862013">
              <a:spcAft>
                <a:spcPts val="300"/>
              </a:spcAft>
              <a:buClr>
                <a:srgbClr val="C00000"/>
              </a:buClr>
              <a:buFont typeface="+mj-lt"/>
              <a:buAutoNum type="arabicPeriod" startAt="4"/>
              <a:tabLst>
                <a:tab pos="1138238" algn="l"/>
                <a:tab pos="4054475" algn="l"/>
              </a:tabLst>
            </a:pPr>
            <a:r>
              <a:rPr lang="en-US" sz="5400" dirty="0" smtClean="0"/>
              <a:t>53.76 </a:t>
            </a:r>
            <a:r>
              <a:rPr lang="en-US" sz="5400" dirty="0"/>
              <a:t>kg</a:t>
            </a:r>
          </a:p>
          <a:p>
            <a:pPr marL="862013" lvl="1" indent="-862013">
              <a:spcAft>
                <a:spcPts val="300"/>
              </a:spcAft>
              <a:buClr>
                <a:srgbClr val="C00000"/>
              </a:buClr>
              <a:buFont typeface="+mj-lt"/>
              <a:buAutoNum type="arabicPeriod" startAt="4"/>
              <a:tabLst>
                <a:tab pos="1138238" algn="l"/>
                <a:tab pos="4054475" algn="l"/>
              </a:tabLst>
            </a:pPr>
            <a:r>
              <a:rPr lang="en-US" sz="5400" dirty="0" smtClean="0"/>
              <a:t>1.5cm</a:t>
            </a:r>
            <a:endParaRPr lang="en-US" sz="5400" dirty="0"/>
          </a:p>
          <a:p>
            <a:pPr marL="862013" lvl="1" indent="-862013">
              <a:spcAft>
                <a:spcPts val="300"/>
              </a:spcAft>
              <a:buClr>
                <a:srgbClr val="C00000"/>
              </a:buClr>
              <a:buFont typeface="+mj-lt"/>
              <a:buAutoNum type="arabicPeriod" startAt="4"/>
              <a:tabLst>
                <a:tab pos="1138238" algn="l"/>
                <a:tab pos="4054475" algn="l"/>
              </a:tabLst>
            </a:pPr>
            <a:r>
              <a:rPr lang="en-US" sz="5400" dirty="0" smtClean="0">
                <a:solidFill>
                  <a:srgbClr val="C00000"/>
                </a:solidFill>
              </a:rPr>
              <a:t>a.</a:t>
            </a:r>
            <a:r>
              <a:rPr lang="en-US" sz="5400" dirty="0" smtClean="0"/>
              <a:t> 13,291.25 </a:t>
            </a:r>
            <a:r>
              <a:rPr lang="en-US" sz="5400" dirty="0"/>
              <a:t>cm</a:t>
            </a:r>
            <a:r>
              <a:rPr lang="en-US" sz="5400" baseline="30000" dirty="0"/>
              <a:t>3</a:t>
            </a:r>
            <a:r>
              <a:rPr lang="en-US" sz="5400" dirty="0"/>
              <a:t> </a:t>
            </a:r>
            <a:r>
              <a:rPr lang="en-US" sz="5400" dirty="0" smtClean="0"/>
              <a:t>	</a:t>
            </a:r>
            <a:br>
              <a:rPr lang="en-US" sz="5400" dirty="0" smtClean="0"/>
            </a:br>
            <a:r>
              <a:rPr lang="en-US" sz="5400" dirty="0" smtClean="0">
                <a:solidFill>
                  <a:srgbClr val="C00000"/>
                </a:solidFill>
              </a:rPr>
              <a:t>b.</a:t>
            </a:r>
            <a:r>
              <a:rPr lang="en-US" sz="5400" dirty="0" smtClean="0"/>
              <a:t> 75</a:t>
            </a:r>
            <a:endParaRPr lang="en-US" sz="5400" dirty="0"/>
          </a:p>
        </p:txBody>
      </p:sp>
    </p:spTree>
    <p:extLst>
      <p:ext uri="{BB962C8B-B14F-4D97-AF65-F5344CB8AC3E}">
        <p14:creationId xmlns:p14="http://schemas.microsoft.com/office/powerpoint/2010/main" val="1605930904"/>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latin typeface="Arial" panose="020B0604020202020204" pitchFamily="34" charset="0"/>
                <a:cs typeface="Arial" panose="020B0604020202020204" pitchFamily="34" charset="0"/>
              </a:rPr>
              <a:t>12 – </a:t>
            </a:r>
            <a:r>
              <a:rPr lang="en-US" sz="4000" dirty="0" smtClean="0">
                <a:latin typeface="Arial" panose="020B0604020202020204" pitchFamily="34" charset="0"/>
                <a:cs typeface="Arial" panose="020B0604020202020204" pitchFamily="34" charset="0"/>
              </a:rPr>
              <a:t>Extend</a:t>
            </a:r>
            <a:endParaRPr lang="en-GB" sz="40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675</a:t>
            </a:r>
            <a:endParaRPr lang="en-GB" sz="1400" b="1" dirty="0">
              <a:latin typeface="Calibri" panose="020F0502020204030204" pitchFamily="34" charset="0"/>
            </a:endParaRPr>
          </a:p>
        </p:txBody>
      </p:sp>
      <p:sp>
        <p:nvSpPr>
          <p:cNvPr id="3" name="Rectangle 2"/>
          <p:cNvSpPr/>
          <p:nvPr/>
        </p:nvSpPr>
        <p:spPr>
          <a:xfrm>
            <a:off x="238559" y="1196752"/>
            <a:ext cx="8581913" cy="5586145"/>
          </a:xfrm>
          <a:prstGeom prst="rect">
            <a:avLst/>
          </a:prstGeom>
        </p:spPr>
        <p:txBody>
          <a:bodyPr wrap="square">
            <a:spAutoFit/>
          </a:bodyPr>
          <a:lstStyle/>
          <a:p>
            <a:pPr marL="569913" lvl="1" indent="-569913">
              <a:spcAft>
                <a:spcPts val="300"/>
              </a:spcAft>
              <a:buClr>
                <a:srgbClr val="C00000"/>
              </a:buClr>
              <a:buFont typeface="+mj-lt"/>
              <a:buAutoNum type="arabicPeriod" startAt="9"/>
              <a:tabLst>
                <a:tab pos="1138238" algn="l"/>
                <a:tab pos="4054475" algn="l"/>
              </a:tabLst>
            </a:pPr>
            <a:r>
              <a:rPr lang="en-US" sz="3200" dirty="0" smtClean="0"/>
              <a:t>Suitable </a:t>
            </a:r>
            <a:r>
              <a:rPr lang="en-US" sz="3200" dirty="0"/>
              <a:t>proof, e.g. AEB is isosceles (</a:t>
            </a:r>
            <a:r>
              <a:rPr lang="en-US" sz="3200" dirty="0" smtClean="0"/>
              <a:t>AE </a:t>
            </a:r>
            <a:r>
              <a:rPr lang="en-US" sz="3200" dirty="0"/>
              <a:t>= BE) therefore </a:t>
            </a:r>
            <a:r>
              <a:rPr lang="en-US" sz="3200" dirty="0" smtClean="0"/>
              <a:t>∠EAB </a:t>
            </a:r>
            <a:r>
              <a:rPr lang="en-US" sz="3200" dirty="0"/>
              <a:t>= </a:t>
            </a:r>
            <a:r>
              <a:rPr lang="en-US" sz="3200" dirty="0" smtClean="0"/>
              <a:t>∠EBA.</a:t>
            </a:r>
            <a:br>
              <a:rPr lang="en-US" sz="3200" dirty="0" smtClean="0"/>
            </a:br>
            <a:r>
              <a:rPr lang="en-US" sz="3200" dirty="0" smtClean="0"/>
              <a:t>By </a:t>
            </a:r>
            <a:r>
              <a:rPr lang="en-US" sz="3200" dirty="0"/>
              <a:t>alternate angles, </a:t>
            </a:r>
            <a:r>
              <a:rPr lang="en-US" sz="3200" dirty="0" smtClean="0"/>
              <a:t>∠EAB </a:t>
            </a:r>
            <a:r>
              <a:rPr lang="en-US" sz="3200" dirty="0"/>
              <a:t>= </a:t>
            </a:r>
            <a:r>
              <a:rPr lang="en-US" sz="3200" dirty="0" smtClean="0"/>
              <a:t>∠ECD </a:t>
            </a:r>
            <a:r>
              <a:rPr lang="en-US" sz="3200" dirty="0"/>
              <a:t>and </a:t>
            </a:r>
            <a:r>
              <a:rPr lang="en-US" sz="3200" dirty="0" smtClean="0"/>
              <a:t>∠EBA </a:t>
            </a:r>
            <a:r>
              <a:rPr lang="en-US" sz="3200" dirty="0"/>
              <a:t>= </a:t>
            </a:r>
            <a:r>
              <a:rPr lang="en-US" sz="3200" dirty="0" smtClean="0"/>
              <a:t>∠EDC </a:t>
            </a:r>
            <a:r>
              <a:rPr lang="en-US" sz="3200" dirty="0"/>
              <a:t>so triangle CDE is </a:t>
            </a:r>
            <a:r>
              <a:rPr lang="en-US" sz="3200" dirty="0" smtClean="0"/>
              <a:t>isosceles.</a:t>
            </a:r>
            <a:br>
              <a:rPr lang="en-US" sz="3200" dirty="0" smtClean="0"/>
            </a:br>
            <a:r>
              <a:rPr lang="en-US" sz="3200" dirty="0" smtClean="0"/>
              <a:t>So </a:t>
            </a:r>
            <a:r>
              <a:rPr lang="en-US" sz="3200" dirty="0"/>
              <a:t>AC =</a:t>
            </a:r>
            <a:r>
              <a:rPr lang="en-US" sz="3200" dirty="0" smtClean="0"/>
              <a:t> </a:t>
            </a:r>
            <a:r>
              <a:rPr lang="en-US" sz="3200" dirty="0"/>
              <a:t>BD (corresponding lengths are the </a:t>
            </a:r>
            <a:r>
              <a:rPr lang="en-US" sz="3200" dirty="0" smtClean="0"/>
              <a:t>same)</a:t>
            </a:r>
            <a:br>
              <a:rPr lang="en-US" sz="3200" dirty="0" smtClean="0"/>
            </a:br>
            <a:r>
              <a:rPr lang="en-US" sz="3200" dirty="0" smtClean="0"/>
              <a:t>By </a:t>
            </a:r>
            <a:r>
              <a:rPr lang="en-US" sz="3200" dirty="0"/>
              <a:t>alternate angles, </a:t>
            </a:r>
            <a:r>
              <a:rPr lang="en-US" sz="3200" dirty="0" smtClean="0"/>
              <a:t>∠AGF </a:t>
            </a:r>
            <a:r>
              <a:rPr lang="en-US" sz="3200" dirty="0"/>
              <a:t>= </a:t>
            </a:r>
            <a:r>
              <a:rPr lang="en-US" sz="3200" dirty="0" smtClean="0"/>
              <a:t>∠FDC </a:t>
            </a:r>
            <a:r>
              <a:rPr lang="en-US" sz="3200" dirty="0"/>
              <a:t>and </a:t>
            </a:r>
            <a:r>
              <a:rPr lang="en-US" sz="3200" dirty="0" smtClean="0"/>
              <a:t>∠BHJ </a:t>
            </a:r>
            <a:r>
              <a:rPr lang="en-US" sz="3200" dirty="0"/>
              <a:t>= </a:t>
            </a:r>
            <a:r>
              <a:rPr lang="en-US" sz="3200" dirty="0" smtClean="0"/>
              <a:t>∠JCD</a:t>
            </a:r>
            <a:r>
              <a:rPr lang="en-US" sz="3200" dirty="0"/>
              <a:t>, so </a:t>
            </a:r>
            <a:r>
              <a:rPr lang="en-US" sz="3200" dirty="0" smtClean="0"/>
              <a:t>∠FDE </a:t>
            </a:r>
            <a:r>
              <a:rPr lang="en-US" sz="3200" dirty="0"/>
              <a:t>= </a:t>
            </a:r>
            <a:r>
              <a:rPr lang="en-US" sz="3200" dirty="0" smtClean="0"/>
              <a:t>∠JCE.</a:t>
            </a:r>
            <a:br>
              <a:rPr lang="en-US" sz="3200" dirty="0" smtClean="0"/>
            </a:br>
            <a:r>
              <a:rPr lang="en-US" sz="3200" dirty="0" smtClean="0"/>
              <a:t>Therefore</a:t>
            </a:r>
            <a:r>
              <a:rPr lang="en-US" sz="3200" dirty="0"/>
              <a:t>, by AAS, we know that triangles ACH and BDG are congruent.</a:t>
            </a:r>
            <a:endParaRPr lang="en-US" sz="3200" dirty="0" smtClean="0"/>
          </a:p>
        </p:txBody>
      </p:sp>
    </p:spTree>
    <p:extLst>
      <p:ext uri="{BB962C8B-B14F-4D97-AF65-F5344CB8AC3E}">
        <p14:creationId xmlns:p14="http://schemas.microsoft.com/office/powerpoint/2010/main" val="2391457709"/>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latin typeface="Arial" panose="020B0604020202020204" pitchFamily="34" charset="0"/>
                <a:cs typeface="Arial" panose="020B0604020202020204" pitchFamily="34" charset="0"/>
              </a:rPr>
              <a:t>12 – </a:t>
            </a:r>
            <a:r>
              <a:rPr lang="en-US" sz="4000" dirty="0" smtClean="0">
                <a:latin typeface="Arial" panose="020B0604020202020204" pitchFamily="34" charset="0"/>
                <a:cs typeface="Arial" panose="020B0604020202020204" pitchFamily="34" charset="0"/>
              </a:rPr>
              <a:t>Extend</a:t>
            </a:r>
            <a:endParaRPr lang="en-GB" sz="40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675</a:t>
            </a:r>
            <a:endParaRPr lang="en-GB" sz="1400" b="1" dirty="0">
              <a:latin typeface="Calibri" panose="020F0502020204030204" pitchFamily="34" charset="0"/>
            </a:endParaRPr>
          </a:p>
        </p:txBody>
      </p:sp>
      <p:sp>
        <p:nvSpPr>
          <p:cNvPr id="3" name="Rectangle 2"/>
          <p:cNvSpPr/>
          <p:nvPr/>
        </p:nvSpPr>
        <p:spPr>
          <a:xfrm>
            <a:off x="238559" y="1196752"/>
            <a:ext cx="8581913" cy="5609228"/>
          </a:xfrm>
          <a:prstGeom prst="rect">
            <a:avLst/>
          </a:prstGeom>
        </p:spPr>
        <p:txBody>
          <a:bodyPr wrap="square">
            <a:spAutoFit/>
          </a:bodyPr>
          <a:lstStyle/>
          <a:p>
            <a:pPr marL="914400" lvl="1" indent="-914400">
              <a:spcAft>
                <a:spcPts val="300"/>
              </a:spcAft>
              <a:buClr>
                <a:srgbClr val="C00000"/>
              </a:buClr>
              <a:buFont typeface="+mj-lt"/>
              <a:buAutoNum type="arabicPeriod" startAt="10"/>
              <a:tabLst>
                <a:tab pos="1138238" algn="l"/>
                <a:tab pos="4054475" algn="l"/>
              </a:tabLst>
            </a:pPr>
            <a:r>
              <a:rPr lang="en-US" sz="3900" dirty="0"/>
              <a:t>30.8cm</a:t>
            </a:r>
          </a:p>
          <a:p>
            <a:pPr marL="914400" lvl="1" indent="-914400">
              <a:spcAft>
                <a:spcPts val="300"/>
              </a:spcAft>
              <a:buClr>
                <a:srgbClr val="C00000"/>
              </a:buClr>
              <a:buFont typeface="+mj-lt"/>
              <a:buAutoNum type="arabicPeriod" startAt="10"/>
              <a:tabLst>
                <a:tab pos="1138238" algn="l"/>
                <a:tab pos="4054475" algn="l"/>
              </a:tabLst>
            </a:pPr>
            <a:r>
              <a:rPr lang="en-US" sz="3900" dirty="0" smtClean="0">
                <a:solidFill>
                  <a:srgbClr val="C00000"/>
                </a:solidFill>
              </a:rPr>
              <a:t>a.</a:t>
            </a:r>
            <a:r>
              <a:rPr lang="en-US" sz="3900" dirty="0" smtClean="0"/>
              <a:t> </a:t>
            </a:r>
            <a:r>
              <a:rPr lang="en-US" sz="3900" dirty="0"/>
              <a:t>18cm </a:t>
            </a:r>
            <a:r>
              <a:rPr lang="en-US" sz="3900" dirty="0" smtClean="0"/>
              <a:t>	</a:t>
            </a:r>
            <a:r>
              <a:rPr lang="en-US" sz="3900" dirty="0" smtClean="0">
                <a:solidFill>
                  <a:srgbClr val="C00000"/>
                </a:solidFill>
              </a:rPr>
              <a:t>b.</a:t>
            </a:r>
            <a:r>
              <a:rPr lang="en-US" sz="3900" dirty="0" smtClean="0"/>
              <a:t> 1350</a:t>
            </a:r>
            <a:r>
              <a:rPr lang="el-GR" sz="3900" dirty="0" smtClean="0">
                <a:latin typeface="Times New Roman" panose="02020603050405020304" pitchFamily="18" charset="0"/>
                <a:cs typeface="Times New Roman" panose="02020603050405020304" pitchFamily="18" charset="0"/>
              </a:rPr>
              <a:t>π</a:t>
            </a:r>
            <a:r>
              <a:rPr lang="en-US" sz="3900" dirty="0" smtClean="0"/>
              <a:t>cm</a:t>
            </a:r>
            <a:r>
              <a:rPr lang="en-US" sz="3900" baseline="30000" dirty="0" smtClean="0"/>
              <a:t>3</a:t>
            </a:r>
            <a:r>
              <a:rPr lang="en-US" sz="3900" dirty="0" smtClean="0"/>
              <a:t> </a:t>
            </a:r>
            <a:br>
              <a:rPr lang="en-US" sz="3900" dirty="0" smtClean="0"/>
            </a:br>
            <a:r>
              <a:rPr lang="en-US" sz="3900" dirty="0" smtClean="0">
                <a:solidFill>
                  <a:srgbClr val="C00000"/>
                </a:solidFill>
              </a:rPr>
              <a:t>c.</a:t>
            </a:r>
            <a:r>
              <a:rPr lang="en-US" sz="3900" dirty="0" smtClean="0"/>
              <a:t> 400</a:t>
            </a:r>
            <a:r>
              <a:rPr lang="el-GR" sz="3900" dirty="0" smtClean="0">
                <a:latin typeface="Times New Roman" panose="02020603050405020304" pitchFamily="18" charset="0"/>
                <a:cs typeface="Times New Roman" panose="02020603050405020304" pitchFamily="18" charset="0"/>
              </a:rPr>
              <a:t>π</a:t>
            </a:r>
            <a:r>
              <a:rPr lang="en-US" sz="3900" dirty="0" smtClean="0"/>
              <a:t>cm</a:t>
            </a:r>
            <a:r>
              <a:rPr lang="en-US" sz="3900" baseline="30000" dirty="0" smtClean="0"/>
              <a:t>3</a:t>
            </a:r>
            <a:r>
              <a:rPr lang="en-US" sz="3900" dirty="0" smtClean="0"/>
              <a:t> </a:t>
            </a:r>
            <a:br>
              <a:rPr lang="en-US" sz="3900" dirty="0" smtClean="0"/>
            </a:br>
            <a:r>
              <a:rPr lang="en-US" sz="3900" dirty="0" smtClean="0">
                <a:solidFill>
                  <a:srgbClr val="C00000"/>
                </a:solidFill>
              </a:rPr>
              <a:t>d.</a:t>
            </a:r>
            <a:r>
              <a:rPr lang="en-US" sz="3900" dirty="0" smtClean="0"/>
              <a:t> 950</a:t>
            </a:r>
            <a:r>
              <a:rPr lang="el-GR" sz="3900" dirty="0" smtClean="0">
                <a:latin typeface="Times New Roman" panose="02020603050405020304" pitchFamily="18" charset="0"/>
                <a:cs typeface="Times New Roman" panose="02020603050405020304" pitchFamily="18" charset="0"/>
              </a:rPr>
              <a:t>π</a:t>
            </a:r>
            <a:r>
              <a:rPr lang="en-US" sz="3900" dirty="0" smtClean="0"/>
              <a:t> </a:t>
            </a:r>
            <a:r>
              <a:rPr lang="en-US" sz="3900" dirty="0"/>
              <a:t>= 2980cm</a:t>
            </a:r>
            <a:r>
              <a:rPr lang="en-US" sz="3900" baseline="30000" dirty="0"/>
              <a:t>3</a:t>
            </a:r>
            <a:r>
              <a:rPr lang="en-US" sz="3900" dirty="0"/>
              <a:t> to 3 </a:t>
            </a:r>
            <a:r>
              <a:rPr lang="en-US" sz="3900" dirty="0" err="1"/>
              <a:t>s.f.</a:t>
            </a:r>
            <a:endParaRPr lang="en-US" sz="3900" dirty="0"/>
          </a:p>
          <a:p>
            <a:pPr marL="914400" lvl="1" indent="-914400">
              <a:spcAft>
                <a:spcPts val="300"/>
              </a:spcAft>
              <a:buClr>
                <a:srgbClr val="C00000"/>
              </a:buClr>
              <a:buFont typeface="+mj-lt"/>
              <a:buAutoNum type="arabicPeriod" startAt="10"/>
              <a:tabLst>
                <a:tab pos="1138238" algn="l"/>
                <a:tab pos="4054475" algn="l"/>
              </a:tabLst>
            </a:pPr>
            <a:r>
              <a:rPr lang="en-US" sz="3900" dirty="0" smtClean="0"/>
              <a:t>3500 </a:t>
            </a:r>
            <a:r>
              <a:rPr lang="en-US" sz="3900" dirty="0"/>
              <a:t>cm</a:t>
            </a:r>
            <a:r>
              <a:rPr lang="en-US" sz="3900" baseline="30000" dirty="0"/>
              <a:t>3</a:t>
            </a:r>
          </a:p>
          <a:p>
            <a:pPr marL="914400" lvl="1" indent="-914400">
              <a:spcAft>
                <a:spcPts val="300"/>
              </a:spcAft>
              <a:buClr>
                <a:srgbClr val="C00000"/>
              </a:buClr>
              <a:buFont typeface="+mj-lt"/>
              <a:buAutoNum type="arabicPeriod" startAt="10"/>
              <a:tabLst>
                <a:tab pos="1138238" algn="l"/>
                <a:tab pos="4054475" algn="l"/>
              </a:tabLst>
            </a:pPr>
            <a:r>
              <a:rPr lang="en-US" sz="3900" dirty="0" smtClean="0"/>
              <a:t>AD </a:t>
            </a:r>
            <a:r>
              <a:rPr lang="en-US" sz="3900" dirty="0"/>
              <a:t>= AB and AE = AG; </a:t>
            </a:r>
            <a:r>
              <a:rPr lang="en-US" sz="3900" dirty="0" smtClean="0"/>
              <a:t>∠EAB </a:t>
            </a:r>
            <a:r>
              <a:rPr lang="en-US" sz="3900" dirty="0"/>
              <a:t>= </a:t>
            </a:r>
            <a:r>
              <a:rPr lang="en-US" sz="3900" dirty="0" smtClean="0"/>
              <a:t>∠DAG </a:t>
            </a:r>
            <a:r>
              <a:rPr lang="en-US" sz="3900" dirty="0"/>
              <a:t>= 90° </a:t>
            </a:r>
            <a:r>
              <a:rPr lang="en-US" sz="3900" dirty="0" smtClean="0"/>
              <a:t>+ ∠DAE</a:t>
            </a:r>
            <a:r>
              <a:rPr lang="en-US" sz="3900" dirty="0"/>
              <a:t>. Therefore the triangles are congruent (SAS).</a:t>
            </a:r>
            <a:endParaRPr lang="en-US" sz="3900" dirty="0" smtClean="0"/>
          </a:p>
        </p:txBody>
      </p:sp>
    </p:spTree>
    <p:extLst>
      <p:ext uri="{BB962C8B-B14F-4D97-AF65-F5344CB8AC3E}">
        <p14:creationId xmlns:p14="http://schemas.microsoft.com/office/powerpoint/2010/main" val="433912322"/>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latin typeface="Arial" panose="020B0604020202020204" pitchFamily="34" charset="0"/>
                <a:cs typeface="Arial" panose="020B0604020202020204" pitchFamily="34" charset="0"/>
              </a:rPr>
              <a:t>12.1 - </a:t>
            </a:r>
            <a:r>
              <a:rPr lang="en-US" sz="4000" dirty="0" smtClean="0">
                <a:latin typeface="Arial" panose="020B0604020202020204" pitchFamily="34" charset="0"/>
                <a:cs typeface="Arial" panose="020B0604020202020204" pitchFamily="34" charset="0"/>
              </a:rPr>
              <a:t>Congruence</a:t>
            </a:r>
            <a:endParaRPr lang="en-GB" sz="40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672</a:t>
            </a:r>
            <a:endParaRPr lang="en-GB" sz="1400" b="1" dirty="0">
              <a:latin typeface="Calibri" panose="020F0502020204030204" pitchFamily="34" charset="0"/>
            </a:endParaRPr>
          </a:p>
        </p:txBody>
      </p:sp>
      <p:sp>
        <p:nvSpPr>
          <p:cNvPr id="3" name="Rectangle 2"/>
          <p:cNvSpPr/>
          <p:nvPr/>
        </p:nvSpPr>
        <p:spPr>
          <a:xfrm>
            <a:off x="251520" y="1196752"/>
            <a:ext cx="8568952" cy="5293757"/>
          </a:xfrm>
          <a:prstGeom prst="rect">
            <a:avLst/>
          </a:prstGeom>
        </p:spPr>
        <p:txBody>
          <a:bodyPr wrap="square">
            <a:spAutoFit/>
          </a:bodyPr>
          <a:lstStyle/>
          <a:p>
            <a:pPr marL="627063" indent="-627063">
              <a:spcAft>
                <a:spcPts val="300"/>
              </a:spcAft>
              <a:buClr>
                <a:srgbClr val="C00000"/>
              </a:buClr>
              <a:buFont typeface="+mj-lt"/>
              <a:buAutoNum type="arabicPeriod"/>
              <a:tabLst>
                <a:tab pos="1201738" algn="l"/>
                <a:tab pos="2862263" algn="l"/>
                <a:tab pos="5367338" algn="l"/>
                <a:tab pos="6637338" algn="l"/>
              </a:tabLst>
            </a:pPr>
            <a:r>
              <a:rPr lang="en-US" sz="4100" dirty="0" smtClean="0">
                <a:solidFill>
                  <a:srgbClr val="C00000"/>
                </a:solidFill>
                <a:latin typeface="Arial" panose="020B0604020202020204" pitchFamily="34" charset="0"/>
                <a:cs typeface="Arial" panose="020B0604020202020204" pitchFamily="34" charset="0"/>
              </a:rPr>
              <a:t>a.</a:t>
            </a:r>
            <a:r>
              <a:rPr lang="en-US" sz="4100" dirty="0">
                <a:latin typeface="Arial" panose="020B0604020202020204" pitchFamily="34" charset="0"/>
                <a:cs typeface="Arial" panose="020B0604020202020204" pitchFamily="34" charset="0"/>
              </a:rPr>
              <a:t> </a:t>
            </a:r>
            <a:r>
              <a:rPr lang="en-US" sz="4100" dirty="0" smtClean="0">
                <a:latin typeface="Arial" panose="020B0604020202020204" pitchFamily="34" charset="0"/>
                <a:cs typeface="Arial" panose="020B0604020202020204" pitchFamily="34" charset="0"/>
              </a:rPr>
              <a:t>A and D; C and F</a:t>
            </a:r>
            <a:endParaRPr lang="en-US" sz="4100" dirty="0">
              <a:latin typeface="Arial" panose="020B0604020202020204" pitchFamily="34" charset="0"/>
              <a:cs typeface="Arial" panose="020B0604020202020204" pitchFamily="34" charset="0"/>
            </a:endParaRPr>
          </a:p>
          <a:p>
            <a:pPr marL="627063" indent="-627063">
              <a:spcAft>
                <a:spcPts val="300"/>
              </a:spcAft>
              <a:buClr>
                <a:srgbClr val="C00000"/>
              </a:buClr>
              <a:buFont typeface="+mj-lt"/>
              <a:buAutoNum type="arabicPeriod"/>
              <a:tabLst>
                <a:tab pos="1201738" algn="l"/>
                <a:tab pos="2862263" algn="l"/>
                <a:tab pos="5367338" algn="l"/>
                <a:tab pos="6637338" algn="l"/>
              </a:tabLst>
            </a:pPr>
            <a:r>
              <a:rPr lang="en-US" sz="4100" dirty="0" smtClean="0">
                <a:latin typeface="Arial" panose="020B0604020202020204" pitchFamily="34" charset="0"/>
                <a:cs typeface="Arial" panose="020B0604020202020204" pitchFamily="34" charset="0"/>
              </a:rPr>
              <a:t>a. </a:t>
            </a:r>
            <a:r>
              <a:rPr lang="en-US" sz="4100" dirty="0">
                <a:latin typeface="Arial" panose="020B0604020202020204" pitchFamily="34" charset="0"/>
                <a:cs typeface="Arial" panose="020B0604020202020204" pitchFamily="34" charset="0"/>
              </a:rPr>
              <a:t>= 134° (vertically opposite); </a:t>
            </a:r>
            <a:r>
              <a:rPr lang="en-US" sz="4100" dirty="0" smtClean="0">
                <a:latin typeface="Arial" panose="020B0604020202020204" pitchFamily="34" charset="0"/>
                <a:cs typeface="Arial" panose="020B0604020202020204" pitchFamily="34" charset="0"/>
              </a:rPr>
              <a:t/>
            </a:r>
            <a:br>
              <a:rPr lang="en-US" sz="4100" dirty="0" smtClean="0">
                <a:latin typeface="Arial" panose="020B0604020202020204" pitchFamily="34" charset="0"/>
                <a:cs typeface="Arial" panose="020B0604020202020204" pitchFamily="34" charset="0"/>
              </a:rPr>
            </a:br>
            <a:r>
              <a:rPr lang="en-US" sz="4100" dirty="0" smtClean="0">
                <a:latin typeface="Arial" panose="020B0604020202020204" pitchFamily="34" charset="0"/>
                <a:cs typeface="Arial" panose="020B0604020202020204" pitchFamily="34" charset="0"/>
              </a:rPr>
              <a:t>b </a:t>
            </a:r>
            <a:r>
              <a:rPr lang="en-US" sz="4100" dirty="0">
                <a:latin typeface="Arial" panose="020B0604020202020204" pitchFamily="34" charset="0"/>
                <a:cs typeface="Arial" panose="020B0604020202020204" pitchFamily="34" charset="0"/>
              </a:rPr>
              <a:t>= 134° (alternate with </a:t>
            </a:r>
            <a:r>
              <a:rPr lang="en-US" sz="4100" dirty="0" smtClean="0">
                <a:latin typeface="Arial" panose="020B0604020202020204" pitchFamily="34" charset="0"/>
                <a:cs typeface="Arial" panose="020B0604020202020204" pitchFamily="34" charset="0"/>
              </a:rPr>
              <a:t>134</a:t>
            </a:r>
            <a:r>
              <a:rPr lang="en-US" sz="4100" baseline="30000" dirty="0" smtClean="0">
                <a:latin typeface="Arial" panose="020B0604020202020204" pitchFamily="34" charset="0"/>
                <a:cs typeface="Arial" panose="020B0604020202020204" pitchFamily="34" charset="0"/>
              </a:rPr>
              <a:t>0</a:t>
            </a:r>
            <a:r>
              <a:rPr lang="en-US" sz="4100" dirty="0">
                <a:latin typeface="Arial" panose="020B0604020202020204" pitchFamily="34" charset="0"/>
                <a:cs typeface="Arial" panose="020B0604020202020204" pitchFamily="34" charset="0"/>
              </a:rPr>
              <a:t>); </a:t>
            </a:r>
            <a:r>
              <a:rPr lang="en-US" sz="4100" dirty="0" smtClean="0">
                <a:latin typeface="Arial" panose="020B0604020202020204" pitchFamily="34" charset="0"/>
                <a:cs typeface="Arial" panose="020B0604020202020204" pitchFamily="34" charset="0"/>
              </a:rPr>
              <a:t/>
            </a:r>
            <a:br>
              <a:rPr lang="en-US" sz="4100" dirty="0" smtClean="0">
                <a:latin typeface="Arial" panose="020B0604020202020204" pitchFamily="34" charset="0"/>
                <a:cs typeface="Arial" panose="020B0604020202020204" pitchFamily="34" charset="0"/>
              </a:rPr>
            </a:br>
            <a:r>
              <a:rPr lang="en-US" sz="4100" dirty="0" smtClean="0">
                <a:latin typeface="Arial" panose="020B0604020202020204" pitchFamily="34" charset="0"/>
                <a:cs typeface="Arial" panose="020B0604020202020204" pitchFamily="34" charset="0"/>
              </a:rPr>
              <a:t>c </a:t>
            </a:r>
            <a:r>
              <a:rPr lang="en-US" sz="4100" dirty="0">
                <a:latin typeface="Arial" panose="020B0604020202020204" pitchFamily="34" charset="0"/>
                <a:cs typeface="Arial" panose="020B0604020202020204" pitchFamily="34" charset="0"/>
              </a:rPr>
              <a:t>= 46° (angles on a straight line)</a:t>
            </a:r>
          </a:p>
          <a:p>
            <a:pPr marL="627063" indent="-627063">
              <a:spcAft>
                <a:spcPts val="300"/>
              </a:spcAft>
              <a:buClr>
                <a:srgbClr val="C00000"/>
              </a:buClr>
              <a:buFont typeface="+mj-lt"/>
              <a:buAutoNum type="arabicPeriod"/>
              <a:tabLst>
                <a:tab pos="1201738" algn="l"/>
                <a:tab pos="2862263" algn="l"/>
                <a:tab pos="5367338" algn="l"/>
                <a:tab pos="6637338" algn="l"/>
              </a:tabLst>
            </a:pPr>
            <a:r>
              <a:rPr lang="en-US" sz="4100" dirty="0" smtClean="0">
                <a:latin typeface="Arial" panose="020B0604020202020204" pitchFamily="34" charset="0"/>
                <a:cs typeface="Arial" panose="020B0604020202020204" pitchFamily="34" charset="0"/>
              </a:rPr>
              <a:t>12cm</a:t>
            </a:r>
            <a:endParaRPr lang="en-US" sz="4100" dirty="0">
              <a:latin typeface="Arial" panose="020B0604020202020204" pitchFamily="34" charset="0"/>
              <a:cs typeface="Arial" panose="020B0604020202020204" pitchFamily="34" charset="0"/>
            </a:endParaRPr>
          </a:p>
          <a:p>
            <a:pPr marL="627063" indent="-627063">
              <a:spcAft>
                <a:spcPts val="300"/>
              </a:spcAft>
              <a:buClr>
                <a:srgbClr val="C00000"/>
              </a:buClr>
              <a:buFont typeface="+mj-lt"/>
              <a:buAutoNum type="arabicPeriod"/>
              <a:tabLst>
                <a:tab pos="1201738" algn="l"/>
                <a:tab pos="2862263" algn="l"/>
                <a:tab pos="5367338" algn="l"/>
                <a:tab pos="6637338" algn="l"/>
              </a:tabLst>
            </a:pPr>
            <a:r>
              <a:rPr lang="en-US" sz="4100" dirty="0" smtClean="0">
                <a:solidFill>
                  <a:srgbClr val="C00000"/>
                </a:solidFill>
                <a:latin typeface="Arial" panose="020B0604020202020204" pitchFamily="34" charset="0"/>
                <a:cs typeface="Arial" panose="020B0604020202020204" pitchFamily="34" charset="0"/>
              </a:rPr>
              <a:t>a.</a:t>
            </a:r>
            <a:r>
              <a:rPr lang="en-US" sz="4100" dirty="0" smtClean="0">
                <a:latin typeface="Arial" panose="020B0604020202020204" pitchFamily="34" charset="0"/>
                <a:cs typeface="Arial" panose="020B0604020202020204" pitchFamily="34" charset="0"/>
              </a:rPr>
              <a:t> </a:t>
            </a:r>
            <a:r>
              <a:rPr lang="en-US" sz="4100" dirty="0">
                <a:latin typeface="Arial" panose="020B0604020202020204" pitchFamily="34" charset="0"/>
                <a:cs typeface="Arial" panose="020B0604020202020204" pitchFamily="34" charset="0"/>
              </a:rPr>
              <a:t>112° </a:t>
            </a:r>
            <a:r>
              <a:rPr lang="en-US" sz="4100" dirty="0" smtClean="0">
                <a:latin typeface="Arial" panose="020B0604020202020204" pitchFamily="34" charset="0"/>
                <a:cs typeface="Arial" panose="020B0604020202020204" pitchFamily="34" charset="0"/>
              </a:rPr>
              <a:t>	</a:t>
            </a:r>
            <a:r>
              <a:rPr lang="en-US" sz="4100" dirty="0" smtClean="0">
                <a:solidFill>
                  <a:srgbClr val="C00000"/>
                </a:solidFill>
                <a:latin typeface="Arial" panose="020B0604020202020204" pitchFamily="34" charset="0"/>
                <a:cs typeface="Arial" panose="020B0604020202020204" pitchFamily="34" charset="0"/>
              </a:rPr>
              <a:t>b.</a:t>
            </a:r>
            <a:r>
              <a:rPr lang="en-US" sz="4100" dirty="0" smtClean="0">
                <a:latin typeface="Arial" panose="020B0604020202020204" pitchFamily="34" charset="0"/>
                <a:cs typeface="Arial" panose="020B0604020202020204" pitchFamily="34" charset="0"/>
              </a:rPr>
              <a:t> </a:t>
            </a:r>
            <a:r>
              <a:rPr lang="en-US" sz="4100" dirty="0">
                <a:latin typeface="Arial" panose="020B0604020202020204" pitchFamily="34" charset="0"/>
                <a:cs typeface="Arial" panose="020B0604020202020204" pitchFamily="34" charset="0"/>
              </a:rPr>
              <a:t>5cm</a:t>
            </a:r>
          </a:p>
          <a:p>
            <a:pPr marL="627063" indent="-627063">
              <a:spcAft>
                <a:spcPts val="300"/>
              </a:spcAft>
              <a:buClr>
                <a:srgbClr val="C00000"/>
              </a:buClr>
              <a:buFont typeface="+mj-lt"/>
              <a:buAutoNum type="arabicPeriod"/>
              <a:tabLst>
                <a:tab pos="1201738" algn="l"/>
                <a:tab pos="2862263" algn="l"/>
                <a:tab pos="5367338" algn="l"/>
                <a:tab pos="6637338" algn="l"/>
              </a:tabLst>
            </a:pPr>
            <a:r>
              <a:rPr lang="en-US" sz="4100" dirty="0" smtClean="0">
                <a:solidFill>
                  <a:srgbClr val="C00000"/>
                </a:solidFill>
                <a:latin typeface="Arial" panose="020B0604020202020204" pitchFamily="34" charset="0"/>
                <a:cs typeface="Arial" panose="020B0604020202020204" pitchFamily="34" charset="0"/>
              </a:rPr>
              <a:t>a.</a:t>
            </a:r>
            <a:r>
              <a:rPr lang="en-US" sz="4100" dirty="0" smtClean="0">
                <a:latin typeface="Arial" panose="020B0604020202020204" pitchFamily="34" charset="0"/>
                <a:cs typeface="Arial" panose="020B0604020202020204" pitchFamily="34" charset="0"/>
              </a:rPr>
              <a:t> </a:t>
            </a:r>
            <a:r>
              <a:rPr lang="en-US" sz="4100" dirty="0">
                <a:latin typeface="Arial" panose="020B0604020202020204" pitchFamily="34" charset="0"/>
                <a:cs typeface="Arial" panose="020B0604020202020204" pitchFamily="34" charset="0"/>
              </a:rPr>
              <a:t>SAS </a:t>
            </a:r>
            <a:r>
              <a:rPr lang="en-US" sz="4100" dirty="0" smtClean="0">
                <a:latin typeface="Arial" panose="020B0604020202020204" pitchFamily="34" charset="0"/>
                <a:cs typeface="Arial" panose="020B0604020202020204" pitchFamily="34" charset="0"/>
              </a:rPr>
              <a:t>	</a:t>
            </a:r>
            <a:r>
              <a:rPr lang="en-US" sz="4100" dirty="0" smtClean="0">
                <a:solidFill>
                  <a:srgbClr val="C00000"/>
                </a:solidFill>
                <a:latin typeface="Arial" panose="020B0604020202020204" pitchFamily="34" charset="0"/>
                <a:cs typeface="Arial" panose="020B0604020202020204" pitchFamily="34" charset="0"/>
              </a:rPr>
              <a:t>b.</a:t>
            </a:r>
            <a:r>
              <a:rPr lang="en-US" sz="4100" dirty="0" smtClean="0">
                <a:latin typeface="Arial" panose="020B0604020202020204" pitchFamily="34" charset="0"/>
                <a:cs typeface="Arial" panose="020B0604020202020204" pitchFamily="34" charset="0"/>
              </a:rPr>
              <a:t> </a:t>
            </a:r>
            <a:r>
              <a:rPr lang="en-US" sz="4100" dirty="0">
                <a:latin typeface="Arial" panose="020B0604020202020204" pitchFamily="34" charset="0"/>
                <a:cs typeface="Arial" panose="020B0604020202020204" pitchFamily="34" charset="0"/>
              </a:rPr>
              <a:t>RHS </a:t>
            </a:r>
            <a:r>
              <a:rPr lang="en-US" sz="4100" dirty="0" smtClean="0">
                <a:latin typeface="Arial" panose="020B0604020202020204" pitchFamily="34" charset="0"/>
                <a:cs typeface="Arial" panose="020B0604020202020204" pitchFamily="34" charset="0"/>
              </a:rPr>
              <a:t>	</a:t>
            </a:r>
            <a:r>
              <a:rPr lang="en-US" sz="4100" dirty="0" smtClean="0">
                <a:solidFill>
                  <a:srgbClr val="C00000"/>
                </a:solidFill>
                <a:latin typeface="Arial" panose="020B0604020202020204" pitchFamily="34" charset="0"/>
                <a:cs typeface="Arial" panose="020B0604020202020204" pitchFamily="34" charset="0"/>
              </a:rPr>
              <a:t>c.</a:t>
            </a:r>
            <a:r>
              <a:rPr lang="en-US" sz="4100" dirty="0" smtClean="0">
                <a:latin typeface="Arial" panose="020B0604020202020204" pitchFamily="34" charset="0"/>
                <a:cs typeface="Arial" panose="020B0604020202020204" pitchFamily="34" charset="0"/>
              </a:rPr>
              <a:t> </a:t>
            </a:r>
            <a:r>
              <a:rPr lang="en-US" sz="4100" dirty="0">
                <a:latin typeface="Arial" panose="020B0604020202020204" pitchFamily="34" charset="0"/>
                <a:cs typeface="Arial" panose="020B0604020202020204" pitchFamily="34" charset="0"/>
              </a:rPr>
              <a:t>SSS </a:t>
            </a:r>
            <a:r>
              <a:rPr lang="en-US" sz="4100" dirty="0" smtClean="0">
                <a:latin typeface="Arial" panose="020B0604020202020204" pitchFamily="34" charset="0"/>
                <a:cs typeface="Arial" panose="020B0604020202020204" pitchFamily="34" charset="0"/>
              </a:rPr>
              <a:t/>
            </a:r>
            <a:br>
              <a:rPr lang="en-US" sz="4100" dirty="0" smtClean="0">
                <a:latin typeface="Arial" panose="020B0604020202020204" pitchFamily="34" charset="0"/>
                <a:cs typeface="Arial" panose="020B0604020202020204" pitchFamily="34" charset="0"/>
              </a:rPr>
            </a:br>
            <a:r>
              <a:rPr lang="en-US" sz="4100" dirty="0" smtClean="0">
                <a:solidFill>
                  <a:srgbClr val="C00000"/>
                </a:solidFill>
                <a:latin typeface="Arial" panose="020B0604020202020204" pitchFamily="34" charset="0"/>
                <a:cs typeface="Arial" panose="020B0604020202020204" pitchFamily="34" charset="0"/>
              </a:rPr>
              <a:t>d.</a:t>
            </a:r>
            <a:r>
              <a:rPr lang="en-US" sz="4100" dirty="0" smtClean="0">
                <a:latin typeface="Arial" panose="020B0604020202020204" pitchFamily="34" charset="0"/>
                <a:cs typeface="Arial" panose="020B0604020202020204" pitchFamily="34" charset="0"/>
              </a:rPr>
              <a:t> </a:t>
            </a:r>
            <a:r>
              <a:rPr lang="en-US" sz="4100" dirty="0">
                <a:latin typeface="Arial" panose="020B0604020202020204" pitchFamily="34" charset="0"/>
                <a:cs typeface="Arial" panose="020B0604020202020204" pitchFamily="34" charset="0"/>
              </a:rPr>
              <a:t>AAS </a:t>
            </a:r>
            <a:r>
              <a:rPr lang="en-US" sz="4100" dirty="0" smtClean="0">
                <a:latin typeface="Arial" panose="020B0604020202020204" pitchFamily="34" charset="0"/>
                <a:cs typeface="Arial" panose="020B0604020202020204" pitchFamily="34" charset="0"/>
              </a:rPr>
              <a:t>	</a:t>
            </a:r>
            <a:r>
              <a:rPr lang="en-US" sz="4100" dirty="0" smtClean="0">
                <a:solidFill>
                  <a:srgbClr val="C00000"/>
                </a:solidFill>
                <a:latin typeface="Arial" panose="020B0604020202020204" pitchFamily="34" charset="0"/>
                <a:cs typeface="Arial" panose="020B0604020202020204" pitchFamily="34" charset="0"/>
              </a:rPr>
              <a:t>e.</a:t>
            </a:r>
            <a:r>
              <a:rPr lang="en-US" sz="4100" dirty="0" smtClean="0">
                <a:latin typeface="Arial" panose="020B0604020202020204" pitchFamily="34" charset="0"/>
                <a:cs typeface="Arial" panose="020B0604020202020204" pitchFamily="34" charset="0"/>
              </a:rPr>
              <a:t> AAS</a:t>
            </a:r>
            <a:endParaRPr lang="en-US" sz="4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664184"/>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latin typeface="Arial" panose="020B0604020202020204" pitchFamily="34" charset="0"/>
                <a:cs typeface="Arial" panose="020B0604020202020204" pitchFamily="34" charset="0"/>
              </a:rPr>
              <a:t>12 – </a:t>
            </a:r>
            <a:r>
              <a:rPr lang="en-US" sz="4000" dirty="0" smtClean="0">
                <a:latin typeface="Arial" panose="020B0604020202020204" pitchFamily="34" charset="0"/>
                <a:cs typeface="Arial" panose="020B0604020202020204" pitchFamily="34" charset="0"/>
              </a:rPr>
              <a:t>Extend</a:t>
            </a:r>
            <a:endParaRPr lang="en-GB" sz="40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38559" y="1196752"/>
                <a:ext cx="8581913" cy="4651017"/>
              </a:xfrm>
              <a:prstGeom prst="rect">
                <a:avLst/>
              </a:prstGeom>
            </p:spPr>
            <p:txBody>
              <a:bodyPr wrap="square">
                <a:spAutoFit/>
              </a:bodyPr>
              <a:lstStyle/>
              <a:p>
                <a:pPr marL="914400" lvl="1" indent="-914400">
                  <a:spcAft>
                    <a:spcPts val="300"/>
                  </a:spcAft>
                  <a:buClr>
                    <a:srgbClr val="C00000"/>
                  </a:buClr>
                  <a:buFont typeface="+mj-lt"/>
                  <a:buAutoNum type="arabicPeriod" startAt="14"/>
                  <a:tabLst>
                    <a:tab pos="1138238" algn="l"/>
                    <a:tab pos="4054475" algn="l"/>
                  </a:tabLst>
                </a:pPr>
                <a:r>
                  <a:rPr lang="en-US" sz="3500" dirty="0" smtClean="0"/>
                  <a:t>Linear scale factor =</a:t>
                </a:r>
                <a:br>
                  <a:rPr lang="en-US" sz="3500" dirty="0" smtClean="0"/>
                </a:br>
                <a14:m>
                  <m:oMath xmlns:m="http://schemas.openxmlformats.org/officeDocument/2006/math">
                    <m:f>
                      <m:fPr>
                        <m:ctrlPr>
                          <a:rPr lang="en-US" sz="3500" i="1">
                            <a:latin typeface="Cambria Math" panose="02040503050406030204" pitchFamily="18" charset="0"/>
                            <a:cs typeface="Arial" panose="020B0604020202020204" pitchFamily="34" charset="0"/>
                          </a:rPr>
                        </m:ctrlPr>
                      </m:fPr>
                      <m:num>
                        <m:r>
                          <a:rPr lang="en-US" sz="3500" b="0" i="0" smtClean="0">
                            <a:latin typeface="Cambria Math" panose="02040503050406030204" pitchFamily="18" charset="0"/>
                            <a:cs typeface="Arial" panose="020B0604020202020204" pitchFamily="34" charset="0"/>
                          </a:rPr>
                          <m:t>(</m:t>
                        </m:r>
                        <m:r>
                          <m:rPr>
                            <m:sty m:val="p"/>
                          </m:rPr>
                          <a:rPr lang="en-US" sz="3500" b="0" i="0" smtClean="0">
                            <a:latin typeface="Cambria Math" panose="02040503050406030204" pitchFamily="18" charset="0"/>
                            <a:cs typeface="Arial" panose="020B0604020202020204" pitchFamily="34" charset="0"/>
                          </a:rPr>
                          <m:t>x</m:t>
                        </m:r>
                        <m:r>
                          <a:rPr lang="en-US" sz="3500" b="0" i="0" baseline="30000" smtClean="0">
                            <a:latin typeface="Cambria Math" panose="02040503050406030204" pitchFamily="18" charset="0"/>
                            <a:cs typeface="Arial" panose="020B0604020202020204" pitchFamily="34" charset="0"/>
                          </a:rPr>
                          <m:t>2</m:t>
                        </m:r>
                        <m:r>
                          <a:rPr lang="en-US" sz="3500" b="0" i="0" smtClean="0">
                            <a:latin typeface="Cambria Math" panose="02040503050406030204" pitchFamily="18" charset="0"/>
                            <a:cs typeface="Arial" panose="020B0604020202020204" pitchFamily="34" charset="0"/>
                          </a:rPr>
                          <m:t> −1)</m:t>
                        </m:r>
                      </m:num>
                      <m:den>
                        <m:r>
                          <a:rPr lang="en-US" sz="3500" b="0" i="1" smtClean="0">
                            <a:latin typeface="Cambria Math" panose="02040503050406030204" pitchFamily="18" charset="0"/>
                            <a:cs typeface="Arial" panose="020B0604020202020204" pitchFamily="34" charset="0"/>
                          </a:rPr>
                          <m:t>2</m:t>
                        </m:r>
                        <m:r>
                          <a:rPr lang="en-US" sz="3500" b="0" i="0" smtClean="0">
                            <a:latin typeface="Cambria Math" panose="02040503050406030204" pitchFamily="18" charset="0"/>
                            <a:cs typeface="Arial" panose="020B0604020202020204" pitchFamily="34" charset="0"/>
                          </a:rPr>
                          <m:t>(</m:t>
                        </m:r>
                        <m:r>
                          <m:rPr>
                            <m:sty m:val="p"/>
                          </m:rPr>
                          <a:rPr lang="en-US" sz="3500" b="0" i="0" smtClean="0">
                            <a:latin typeface="Cambria Math" panose="02040503050406030204" pitchFamily="18" charset="0"/>
                            <a:cs typeface="Arial" panose="020B0604020202020204" pitchFamily="34" charset="0"/>
                          </a:rPr>
                          <m:t>x</m:t>
                        </m:r>
                        <m:r>
                          <a:rPr lang="en-US" sz="3500" b="0" i="0" smtClean="0">
                            <a:latin typeface="Cambria Math" panose="02040503050406030204" pitchFamily="18" charset="0"/>
                            <a:cs typeface="Arial" panose="020B0604020202020204" pitchFamily="34" charset="0"/>
                          </a:rPr>
                          <m:t> −1)</m:t>
                        </m:r>
                      </m:den>
                    </m:f>
                  </m:oMath>
                </a14:m>
                <a:r>
                  <a:rPr lang="en-US" sz="3500" dirty="0" smtClean="0"/>
                  <a:t> = </a:t>
                </a:r>
                <a14:m>
                  <m:oMath xmlns:m="http://schemas.openxmlformats.org/officeDocument/2006/math">
                    <m:f>
                      <m:fPr>
                        <m:ctrlPr>
                          <a:rPr lang="en-US" sz="3500" i="1">
                            <a:latin typeface="Cambria Math" panose="02040503050406030204" pitchFamily="18" charset="0"/>
                            <a:cs typeface="Arial" panose="020B0604020202020204" pitchFamily="34" charset="0"/>
                          </a:rPr>
                        </m:ctrlPr>
                      </m:fPr>
                      <m:num>
                        <m:r>
                          <a:rPr lang="en-US" sz="3500" b="0" i="0" smtClean="0">
                            <a:latin typeface="Cambria Math" panose="02040503050406030204" pitchFamily="18" charset="0"/>
                            <a:cs typeface="Arial" panose="020B0604020202020204" pitchFamily="34" charset="0"/>
                          </a:rPr>
                          <m:t>(</m:t>
                        </m:r>
                        <m:r>
                          <m:rPr>
                            <m:sty m:val="p"/>
                          </m:rPr>
                          <a:rPr lang="en-US" sz="3500" b="0" i="0" smtClean="0">
                            <a:latin typeface="Cambria Math" panose="02040503050406030204" pitchFamily="18" charset="0"/>
                            <a:cs typeface="Arial" panose="020B0604020202020204" pitchFamily="34" charset="0"/>
                          </a:rPr>
                          <m:t>x</m:t>
                        </m:r>
                        <m:r>
                          <a:rPr lang="en-US" sz="3500" b="0" i="0" smtClean="0">
                            <a:latin typeface="Cambria Math" panose="02040503050406030204" pitchFamily="18" charset="0"/>
                            <a:cs typeface="Arial" panose="020B0604020202020204" pitchFamily="34" charset="0"/>
                          </a:rPr>
                          <m:t>+1)(</m:t>
                        </m:r>
                        <m:r>
                          <m:rPr>
                            <m:sty m:val="p"/>
                          </m:rPr>
                          <a:rPr lang="en-US" sz="3500" b="0" i="0" smtClean="0">
                            <a:latin typeface="Cambria Math" panose="02040503050406030204" pitchFamily="18" charset="0"/>
                            <a:cs typeface="Arial" panose="020B0604020202020204" pitchFamily="34" charset="0"/>
                          </a:rPr>
                          <m:t>x</m:t>
                        </m:r>
                        <m:r>
                          <a:rPr lang="en-US" sz="3500" b="0" i="0" smtClean="0">
                            <a:latin typeface="Cambria Math" panose="02040503050406030204" pitchFamily="18" charset="0"/>
                            <a:cs typeface="Arial" panose="020B0604020202020204" pitchFamily="34" charset="0"/>
                          </a:rPr>
                          <m:t> −1)</m:t>
                        </m:r>
                      </m:num>
                      <m:den>
                        <m:r>
                          <a:rPr lang="en-US" sz="3500">
                            <a:latin typeface="Cambria Math" panose="02040503050406030204" pitchFamily="18" charset="0"/>
                            <a:cs typeface="Arial" panose="020B0604020202020204" pitchFamily="34" charset="0"/>
                          </a:rPr>
                          <m:t>2</m:t>
                        </m:r>
                        <m:r>
                          <a:rPr lang="en-US" sz="3500" b="0" i="0" smtClean="0">
                            <a:latin typeface="Cambria Math" panose="02040503050406030204" pitchFamily="18" charset="0"/>
                            <a:cs typeface="Arial" panose="020B0604020202020204" pitchFamily="34" charset="0"/>
                          </a:rPr>
                          <m:t>(</m:t>
                        </m:r>
                        <m:r>
                          <m:rPr>
                            <m:sty m:val="p"/>
                          </m:rPr>
                          <a:rPr lang="en-US" sz="3500" b="0" i="0" smtClean="0">
                            <a:latin typeface="Cambria Math" panose="02040503050406030204" pitchFamily="18" charset="0"/>
                            <a:cs typeface="Arial" panose="020B0604020202020204" pitchFamily="34" charset="0"/>
                          </a:rPr>
                          <m:t>x</m:t>
                        </m:r>
                        <m:r>
                          <a:rPr lang="en-US" sz="3500" b="0" i="0" smtClean="0">
                            <a:latin typeface="Cambria Math" panose="02040503050406030204" pitchFamily="18" charset="0"/>
                            <a:cs typeface="Arial" panose="020B0604020202020204" pitchFamily="34" charset="0"/>
                          </a:rPr>
                          <m:t> −1)</m:t>
                        </m:r>
                      </m:den>
                    </m:f>
                  </m:oMath>
                </a14:m>
                <a:r>
                  <a:rPr lang="en-US" sz="3500" dirty="0" smtClean="0"/>
                  <a:t> = </a:t>
                </a:r>
                <a14:m>
                  <m:oMath xmlns:m="http://schemas.openxmlformats.org/officeDocument/2006/math">
                    <m:f>
                      <m:fPr>
                        <m:ctrlPr>
                          <a:rPr lang="en-US" sz="3500" i="1">
                            <a:latin typeface="Cambria Math" panose="02040503050406030204" pitchFamily="18" charset="0"/>
                            <a:cs typeface="Arial" panose="020B0604020202020204" pitchFamily="34" charset="0"/>
                          </a:rPr>
                        </m:ctrlPr>
                      </m:fPr>
                      <m:num>
                        <m:r>
                          <m:rPr>
                            <m:sty m:val="p"/>
                          </m:rPr>
                          <a:rPr lang="en-US" sz="3500" b="0" i="0" smtClean="0">
                            <a:latin typeface="Cambria Math" panose="02040503050406030204" pitchFamily="18" charset="0"/>
                            <a:cs typeface="Arial" panose="020B0604020202020204" pitchFamily="34" charset="0"/>
                          </a:rPr>
                          <m:t>x</m:t>
                        </m:r>
                        <m:r>
                          <a:rPr lang="en-US" sz="3500" b="0" i="0" smtClean="0">
                            <a:latin typeface="Cambria Math" panose="02040503050406030204" pitchFamily="18" charset="0"/>
                            <a:cs typeface="Arial" panose="020B0604020202020204" pitchFamily="34" charset="0"/>
                          </a:rPr>
                          <m:t>+1</m:t>
                        </m:r>
                      </m:num>
                      <m:den>
                        <m:r>
                          <a:rPr lang="en-US" sz="3500">
                            <a:latin typeface="Cambria Math" panose="02040503050406030204" pitchFamily="18" charset="0"/>
                            <a:cs typeface="Arial" panose="020B0604020202020204" pitchFamily="34" charset="0"/>
                          </a:rPr>
                          <m:t>2</m:t>
                        </m:r>
                      </m:den>
                    </m:f>
                  </m:oMath>
                </a14:m>
                <a:r>
                  <a:rPr lang="en-US" sz="3500" dirty="0" smtClean="0"/>
                  <a:t/>
                </a:r>
                <a:br>
                  <a:rPr lang="en-US" sz="3500" dirty="0" smtClean="0"/>
                </a:br>
                <a:r>
                  <a:rPr lang="en-US" sz="3500" dirty="0" smtClean="0"/>
                  <a:t/>
                </a:r>
                <a:br>
                  <a:rPr lang="en-US" sz="3500" dirty="0" smtClean="0"/>
                </a:br>
                <a:r>
                  <a:rPr lang="en-US" sz="3500" dirty="0" smtClean="0"/>
                  <a:t>Area scale factor = (</a:t>
                </a:r>
                <a14:m>
                  <m:oMath xmlns:m="http://schemas.openxmlformats.org/officeDocument/2006/math">
                    <m:f>
                      <m:fPr>
                        <m:ctrlPr>
                          <a:rPr lang="en-US" sz="3500" i="1">
                            <a:latin typeface="Cambria Math" panose="02040503050406030204" pitchFamily="18" charset="0"/>
                            <a:cs typeface="Arial" panose="020B0604020202020204" pitchFamily="34" charset="0"/>
                          </a:rPr>
                        </m:ctrlPr>
                      </m:fPr>
                      <m:num>
                        <m:r>
                          <m:rPr>
                            <m:sty m:val="p"/>
                          </m:rPr>
                          <a:rPr lang="en-US" sz="3500" b="0" i="0" smtClean="0">
                            <a:latin typeface="Cambria Math" panose="02040503050406030204" pitchFamily="18" charset="0"/>
                            <a:cs typeface="Arial" panose="020B0604020202020204" pitchFamily="34" charset="0"/>
                          </a:rPr>
                          <m:t>x</m:t>
                        </m:r>
                        <m:r>
                          <a:rPr lang="en-US" sz="3500" b="0" i="0" smtClean="0">
                            <a:latin typeface="Cambria Math" panose="02040503050406030204" pitchFamily="18" charset="0"/>
                            <a:cs typeface="Arial" panose="020B0604020202020204" pitchFamily="34" charset="0"/>
                          </a:rPr>
                          <m:t>+1</m:t>
                        </m:r>
                      </m:num>
                      <m:den>
                        <m:r>
                          <m:rPr>
                            <m:sty m:val="p"/>
                          </m:rPr>
                          <a:rPr lang="en-US" sz="3500" b="0" i="0" smtClean="0">
                            <a:latin typeface="Cambria Math" panose="02040503050406030204" pitchFamily="18" charset="0"/>
                            <a:cs typeface="Arial" panose="020B0604020202020204" pitchFamily="34" charset="0"/>
                          </a:rPr>
                          <m:t>x</m:t>
                        </m:r>
                      </m:den>
                    </m:f>
                  </m:oMath>
                </a14:m>
                <a:r>
                  <a:rPr lang="en-US" sz="3500" dirty="0" smtClean="0"/>
                  <a:t>)</a:t>
                </a:r>
                <a:r>
                  <a:rPr lang="en-US" sz="3500" baseline="30000" dirty="0" smtClean="0"/>
                  <a:t>2</a:t>
                </a:r>
                <a:r>
                  <a:rPr lang="en-US" sz="3500" dirty="0" smtClean="0"/>
                  <a:t/>
                </a:r>
                <a:br>
                  <a:rPr lang="en-US" sz="3500" dirty="0" smtClean="0"/>
                </a:br>
                <a:r>
                  <a:rPr lang="en-US" sz="3500" dirty="0" smtClean="0"/>
                  <a:t/>
                </a:r>
                <a:br>
                  <a:rPr lang="en-US" sz="3500" dirty="0" smtClean="0"/>
                </a:br>
                <a:r>
                  <a:rPr lang="en-US" sz="3500" dirty="0" smtClean="0"/>
                  <a:t>Area of B = </a:t>
                </a:r>
                <a:br>
                  <a:rPr lang="en-US" sz="3500" dirty="0" smtClean="0"/>
                </a:br>
                <a:r>
                  <a:rPr lang="en-US" sz="3500" dirty="0" smtClean="0"/>
                  <a:t>8 x </a:t>
                </a:r>
                <a14:m>
                  <m:oMath xmlns:m="http://schemas.openxmlformats.org/officeDocument/2006/math">
                    <m:r>
                      <a:rPr lang="en-US" sz="3500" b="0" i="0" smtClean="0">
                        <a:latin typeface="Cambria Math" panose="02040503050406030204" pitchFamily="18" charset="0"/>
                        <a:cs typeface="Arial" panose="020B0604020202020204" pitchFamily="34" charset="0"/>
                      </a:rPr>
                      <m:t>(</m:t>
                    </m:r>
                    <m:f>
                      <m:fPr>
                        <m:ctrlPr>
                          <a:rPr lang="en-US" sz="3500" i="1" smtClean="0">
                            <a:latin typeface="Cambria Math" panose="02040503050406030204" pitchFamily="18" charset="0"/>
                            <a:cs typeface="Arial" panose="020B0604020202020204" pitchFamily="34" charset="0"/>
                          </a:rPr>
                        </m:ctrlPr>
                      </m:fPr>
                      <m:num>
                        <m:r>
                          <m:rPr>
                            <m:sty m:val="p"/>
                          </m:rPr>
                          <a:rPr lang="en-US" sz="3500" b="0" i="0" smtClean="0">
                            <a:latin typeface="Cambria Math" panose="02040503050406030204" pitchFamily="18" charset="0"/>
                            <a:cs typeface="Arial" panose="020B0604020202020204" pitchFamily="34" charset="0"/>
                          </a:rPr>
                          <m:t>x</m:t>
                        </m:r>
                        <m:r>
                          <a:rPr lang="en-US" sz="3500" b="0" i="0" smtClean="0">
                            <a:latin typeface="Cambria Math" panose="02040503050406030204" pitchFamily="18" charset="0"/>
                            <a:cs typeface="Arial" panose="020B0604020202020204" pitchFamily="34" charset="0"/>
                          </a:rPr>
                          <m:t>+1</m:t>
                        </m:r>
                      </m:num>
                      <m:den>
                        <m:r>
                          <a:rPr lang="en-US" sz="3500">
                            <a:latin typeface="Cambria Math" panose="02040503050406030204" pitchFamily="18" charset="0"/>
                            <a:cs typeface="Arial" panose="020B0604020202020204" pitchFamily="34" charset="0"/>
                          </a:rPr>
                          <m:t>2</m:t>
                        </m:r>
                      </m:den>
                    </m:f>
                  </m:oMath>
                </a14:m>
                <a:r>
                  <a:rPr lang="en-US" sz="3500" dirty="0" smtClean="0"/>
                  <a:t>)</a:t>
                </a:r>
                <a:r>
                  <a:rPr lang="en-US" sz="3500" baseline="30000" dirty="0" smtClean="0"/>
                  <a:t>2</a:t>
                </a:r>
                <a:r>
                  <a:rPr lang="en-US" sz="3500" dirty="0" smtClean="0"/>
                  <a:t> = </a:t>
                </a:r>
                <a14:m>
                  <m:oMath xmlns:m="http://schemas.openxmlformats.org/officeDocument/2006/math">
                    <m:f>
                      <m:fPr>
                        <m:ctrlPr>
                          <a:rPr lang="en-US" sz="3500" i="1">
                            <a:latin typeface="Cambria Math" panose="02040503050406030204" pitchFamily="18" charset="0"/>
                            <a:cs typeface="Arial" panose="020B0604020202020204" pitchFamily="34" charset="0"/>
                          </a:rPr>
                        </m:ctrlPr>
                      </m:fPr>
                      <m:num>
                        <m:r>
                          <a:rPr lang="en-US" sz="3500" b="0" i="0" smtClean="0">
                            <a:latin typeface="Cambria Math" panose="02040503050406030204" pitchFamily="18" charset="0"/>
                            <a:cs typeface="Arial" panose="020B0604020202020204" pitchFamily="34" charset="0"/>
                          </a:rPr>
                          <m:t>8(</m:t>
                        </m:r>
                        <m:r>
                          <m:rPr>
                            <m:sty m:val="p"/>
                          </m:rPr>
                          <a:rPr lang="en-US" sz="3500" b="0" i="0" smtClean="0">
                            <a:latin typeface="Cambria Math" panose="02040503050406030204" pitchFamily="18" charset="0"/>
                            <a:cs typeface="Arial" panose="020B0604020202020204" pitchFamily="34" charset="0"/>
                          </a:rPr>
                          <m:t>x</m:t>
                        </m:r>
                        <m:r>
                          <a:rPr lang="en-US" sz="3500" b="0" i="0" baseline="30000" smtClean="0">
                            <a:latin typeface="Cambria Math" panose="02040503050406030204" pitchFamily="18" charset="0"/>
                            <a:cs typeface="Arial" panose="020B0604020202020204" pitchFamily="34" charset="0"/>
                          </a:rPr>
                          <m:t>2 + </m:t>
                        </m:r>
                        <m:r>
                          <a:rPr lang="en-US" sz="3500" b="0" i="0" smtClean="0">
                            <a:latin typeface="Cambria Math" panose="02040503050406030204" pitchFamily="18" charset="0"/>
                            <a:cs typeface="Arial" panose="020B0604020202020204" pitchFamily="34" charset="0"/>
                          </a:rPr>
                          <m:t>2</m:t>
                        </m:r>
                        <m:r>
                          <m:rPr>
                            <m:sty m:val="p"/>
                          </m:rPr>
                          <a:rPr lang="en-US" sz="3500" b="0" i="0" smtClean="0">
                            <a:latin typeface="Cambria Math" panose="02040503050406030204" pitchFamily="18" charset="0"/>
                            <a:cs typeface="Arial" panose="020B0604020202020204" pitchFamily="34" charset="0"/>
                          </a:rPr>
                          <m:t>x</m:t>
                        </m:r>
                        <m:r>
                          <a:rPr lang="en-US" sz="3500" b="0" i="0" smtClean="0">
                            <a:latin typeface="Cambria Math" panose="02040503050406030204" pitchFamily="18" charset="0"/>
                            <a:cs typeface="Arial" panose="020B0604020202020204" pitchFamily="34" charset="0"/>
                          </a:rPr>
                          <m:t> + 1)</m:t>
                        </m:r>
                      </m:num>
                      <m:den>
                        <m:r>
                          <a:rPr lang="en-US" sz="3500" b="0" i="0" smtClean="0">
                            <a:latin typeface="Cambria Math" panose="02040503050406030204" pitchFamily="18" charset="0"/>
                            <a:cs typeface="Arial" panose="020B0604020202020204" pitchFamily="34" charset="0"/>
                          </a:rPr>
                          <m:t>4</m:t>
                        </m:r>
                      </m:den>
                    </m:f>
                  </m:oMath>
                </a14:m>
                <a:r>
                  <a:rPr lang="en-US" sz="3500" dirty="0" smtClean="0"/>
                  <a:t> = 2x</a:t>
                </a:r>
                <a:r>
                  <a:rPr lang="en-US" sz="3500" baseline="30000" dirty="0" smtClean="0"/>
                  <a:t>2</a:t>
                </a:r>
                <a:r>
                  <a:rPr lang="en-US" sz="3500" dirty="0" smtClean="0"/>
                  <a:t> + 4x + 2</a:t>
                </a:r>
              </a:p>
            </p:txBody>
          </p:sp>
        </mc:Choice>
        <mc:Fallback xmlns="">
          <p:sp>
            <p:nvSpPr>
              <p:cNvPr id="3" name="Rectangle 2"/>
              <p:cNvSpPr>
                <a:spLocks noRot="1" noChangeAspect="1" noMove="1" noResize="1" noEditPoints="1" noAdjustHandles="1" noChangeArrowheads="1" noChangeShapeType="1" noTextEdit="1"/>
              </p:cNvSpPr>
              <p:nvPr/>
            </p:nvSpPr>
            <p:spPr>
              <a:xfrm>
                <a:off x="238559" y="1196752"/>
                <a:ext cx="8581913" cy="4651017"/>
              </a:xfrm>
              <a:prstGeom prst="rect">
                <a:avLst/>
              </a:prstGeom>
              <a:blipFill rotWithShape="0">
                <a:blip r:embed="rId4"/>
                <a:stretch>
                  <a:fillRect l="-1847" t="-2097" b="-1180"/>
                </a:stretch>
              </a:blipFill>
            </p:spPr>
            <p:txBody>
              <a:bodyPr/>
              <a:lstStyle/>
              <a:p>
                <a:r>
                  <a:rPr lang="en-US">
                    <a:noFill/>
                  </a:rPr>
                  <a:t> </a:t>
                </a:r>
              </a:p>
            </p:txBody>
          </p:sp>
        </mc:Fallback>
      </mc:AlternateContent>
    </p:spTree>
    <p:extLst>
      <p:ext uri="{BB962C8B-B14F-4D97-AF65-F5344CB8AC3E}">
        <p14:creationId xmlns:p14="http://schemas.microsoft.com/office/powerpoint/2010/main" val="242876021"/>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latin typeface="Arial" panose="020B0604020202020204" pitchFamily="34" charset="0"/>
                <a:cs typeface="Arial" panose="020B0604020202020204" pitchFamily="34" charset="0"/>
              </a:rPr>
              <a:t>12 – </a:t>
            </a:r>
            <a:r>
              <a:rPr lang="en-US" sz="4000" dirty="0" smtClean="0">
                <a:latin typeface="Arial" panose="020B0604020202020204" pitchFamily="34" charset="0"/>
                <a:cs typeface="Arial" panose="020B0604020202020204" pitchFamily="34" charset="0"/>
              </a:rPr>
              <a:t>Unit Test</a:t>
            </a:r>
            <a:endParaRPr lang="en-GB" sz="40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675</a:t>
            </a:r>
            <a:endParaRPr lang="en-GB" sz="1400" b="1" dirty="0">
              <a:latin typeface="Calibri" panose="020F0502020204030204" pitchFamily="34" charset="0"/>
            </a:endParaRPr>
          </a:p>
        </p:txBody>
      </p:sp>
      <p:sp>
        <p:nvSpPr>
          <p:cNvPr id="3" name="Rectangle 2"/>
          <p:cNvSpPr/>
          <p:nvPr/>
        </p:nvSpPr>
        <p:spPr>
          <a:xfrm>
            <a:off x="238559" y="1196752"/>
            <a:ext cx="8581913" cy="5155257"/>
          </a:xfrm>
          <a:prstGeom prst="rect">
            <a:avLst/>
          </a:prstGeom>
        </p:spPr>
        <p:txBody>
          <a:bodyPr wrap="square">
            <a:spAutoFit/>
          </a:bodyPr>
          <a:lstStyle/>
          <a:p>
            <a:pPr marL="0" lvl="1">
              <a:spcAft>
                <a:spcPts val="300"/>
              </a:spcAft>
              <a:buClr>
                <a:srgbClr val="C00000"/>
              </a:buClr>
              <a:tabLst>
                <a:tab pos="1138238" algn="l"/>
                <a:tab pos="4054475" algn="l"/>
              </a:tabLst>
            </a:pPr>
            <a:r>
              <a:rPr lang="en-US" sz="3260" b="1" dirty="0">
                <a:solidFill>
                  <a:srgbClr val="0070C0"/>
                </a:solidFill>
              </a:rPr>
              <a:t>Sample student answer</a:t>
            </a:r>
          </a:p>
          <a:p>
            <a:pPr marL="514350" lvl="1" indent="-514350">
              <a:spcAft>
                <a:spcPts val="300"/>
              </a:spcAft>
              <a:buClr>
                <a:srgbClr val="C00000"/>
              </a:buClr>
              <a:buFont typeface="+mj-lt"/>
              <a:buAutoNum type="alphaLcPeriod"/>
              <a:tabLst>
                <a:tab pos="1138238" algn="l"/>
                <a:tab pos="4054475" algn="l"/>
              </a:tabLst>
            </a:pPr>
            <a:r>
              <a:rPr lang="en-US" sz="3260" dirty="0" smtClean="0"/>
              <a:t>Drawing </a:t>
            </a:r>
            <a:r>
              <a:rPr lang="en-US" sz="3260" dirty="0"/>
              <a:t>the relevant triangles next to each other, the same way up, makes it easier to match the corresponding angles to see if they are the same. It also avoids confusion with the other parts of the diagram.</a:t>
            </a:r>
          </a:p>
          <a:p>
            <a:pPr marL="514350" lvl="1" indent="-514350">
              <a:spcAft>
                <a:spcPts val="300"/>
              </a:spcAft>
              <a:buClr>
                <a:srgbClr val="C00000"/>
              </a:buClr>
              <a:buFont typeface="+mj-lt"/>
              <a:buAutoNum type="alphaLcPeriod"/>
              <a:tabLst>
                <a:tab pos="1138238" algn="l"/>
                <a:tab pos="4054475" algn="l"/>
              </a:tabLst>
            </a:pPr>
            <a:r>
              <a:rPr lang="en-US" sz="3260" dirty="0" smtClean="0"/>
              <a:t>The </a:t>
            </a:r>
            <a:r>
              <a:rPr lang="en-US" sz="3260" dirty="0"/>
              <a:t>student has explained each step of the answer clearly and separately to show how each angle was calculated, and has </a:t>
            </a:r>
            <a:r>
              <a:rPr lang="en-US" sz="3260" dirty="0" err="1"/>
              <a:t>summarised</a:t>
            </a:r>
            <a:r>
              <a:rPr lang="en-US" sz="3260" dirty="0"/>
              <a:t> a final proof statement.</a:t>
            </a:r>
            <a:endParaRPr lang="en-US" sz="3260" dirty="0" smtClean="0"/>
          </a:p>
        </p:txBody>
      </p:sp>
    </p:spTree>
    <p:extLst>
      <p:ext uri="{BB962C8B-B14F-4D97-AF65-F5344CB8AC3E}">
        <p14:creationId xmlns:p14="http://schemas.microsoft.com/office/powerpoint/2010/main" val="360686641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latin typeface="Arial" panose="020B0604020202020204" pitchFamily="34" charset="0"/>
                <a:cs typeface="Arial" panose="020B0604020202020204" pitchFamily="34" charset="0"/>
              </a:rPr>
              <a:t>12.1 - </a:t>
            </a:r>
            <a:r>
              <a:rPr lang="en-US" sz="4000" dirty="0" smtClean="0">
                <a:latin typeface="Arial" panose="020B0604020202020204" pitchFamily="34" charset="0"/>
                <a:cs typeface="Arial" panose="020B0604020202020204" pitchFamily="34" charset="0"/>
              </a:rPr>
              <a:t>Congruence</a:t>
            </a:r>
            <a:endParaRPr lang="en-GB" sz="40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672</a:t>
            </a:r>
            <a:endParaRPr lang="en-GB" sz="1400" b="1" dirty="0">
              <a:latin typeface="Calibri" panose="020F0502020204030204" pitchFamily="34" charset="0"/>
            </a:endParaRPr>
          </a:p>
        </p:txBody>
      </p:sp>
      <p:sp>
        <p:nvSpPr>
          <p:cNvPr id="3" name="Rectangle 2"/>
          <p:cNvSpPr/>
          <p:nvPr/>
        </p:nvSpPr>
        <p:spPr>
          <a:xfrm>
            <a:off x="251520" y="1196752"/>
            <a:ext cx="8568952" cy="5709255"/>
          </a:xfrm>
          <a:prstGeom prst="rect">
            <a:avLst/>
          </a:prstGeom>
        </p:spPr>
        <p:txBody>
          <a:bodyPr wrap="square">
            <a:spAutoFit/>
          </a:bodyPr>
          <a:lstStyle/>
          <a:p>
            <a:pPr marL="693738" indent="-693738">
              <a:spcAft>
                <a:spcPts val="300"/>
              </a:spcAft>
              <a:buClr>
                <a:srgbClr val="C00000"/>
              </a:buClr>
              <a:buFont typeface="+mj-lt"/>
              <a:buAutoNum type="arabicPeriod" startAt="6"/>
              <a:tabLst>
                <a:tab pos="1201738" algn="l"/>
                <a:tab pos="2862263" algn="l"/>
                <a:tab pos="4741863" algn="l"/>
                <a:tab pos="6637338" algn="l"/>
              </a:tabLst>
            </a:pPr>
            <a:r>
              <a:rPr lang="en-US" sz="3900" dirty="0" smtClean="0">
                <a:solidFill>
                  <a:srgbClr val="C00000"/>
                </a:solidFill>
                <a:latin typeface="Arial" panose="020B0604020202020204" pitchFamily="34" charset="0"/>
                <a:cs typeface="Arial" panose="020B0604020202020204" pitchFamily="34" charset="0"/>
              </a:rPr>
              <a:t>a.</a:t>
            </a:r>
            <a:r>
              <a:rPr lang="en-US" sz="3900" dirty="0" smtClean="0">
                <a:latin typeface="Arial" panose="020B0604020202020204" pitchFamily="34" charset="0"/>
                <a:cs typeface="Arial" panose="020B0604020202020204" pitchFamily="34" charset="0"/>
              </a:rPr>
              <a:t> </a:t>
            </a:r>
            <a:r>
              <a:rPr lang="en-US" sz="3900" dirty="0">
                <a:latin typeface="Arial" panose="020B0604020202020204" pitchFamily="34" charset="0"/>
                <a:cs typeface="Arial" panose="020B0604020202020204" pitchFamily="34" charset="0"/>
              </a:rPr>
              <a:t>Congruent, SAS. </a:t>
            </a:r>
            <a:r>
              <a:rPr lang="en-US" sz="3900" dirty="0" smtClean="0">
                <a:latin typeface="Arial" panose="020B0604020202020204" pitchFamily="34" charset="0"/>
                <a:cs typeface="Arial" panose="020B0604020202020204" pitchFamily="34" charset="0"/>
              </a:rPr>
              <a:t/>
            </a:r>
            <a:br>
              <a:rPr lang="en-US" sz="3900" dirty="0" smtClean="0">
                <a:latin typeface="Arial" panose="020B0604020202020204" pitchFamily="34" charset="0"/>
                <a:cs typeface="Arial" panose="020B0604020202020204" pitchFamily="34" charset="0"/>
              </a:rPr>
            </a:br>
            <a:r>
              <a:rPr lang="en-US" sz="3900" dirty="0" smtClean="0">
                <a:latin typeface="Arial" panose="020B0604020202020204" pitchFamily="34" charset="0"/>
                <a:cs typeface="Arial" panose="020B0604020202020204" pitchFamily="34" charset="0"/>
              </a:rPr>
              <a:t>	A corresponds </a:t>
            </a:r>
            <a:r>
              <a:rPr lang="en-US" sz="3900" dirty="0">
                <a:latin typeface="Arial" panose="020B0604020202020204" pitchFamily="34" charset="0"/>
                <a:cs typeface="Arial" panose="020B0604020202020204" pitchFamily="34" charset="0"/>
              </a:rPr>
              <a:t>to R, </a:t>
            </a:r>
            <a:r>
              <a:rPr lang="en-US" sz="3900" dirty="0" smtClean="0">
                <a:latin typeface="Arial" panose="020B0604020202020204" pitchFamily="34" charset="0"/>
                <a:cs typeface="Arial" panose="020B0604020202020204" pitchFamily="34" charset="0"/>
              </a:rPr>
              <a:t/>
            </a:r>
            <a:br>
              <a:rPr lang="en-US" sz="3900" dirty="0" smtClean="0">
                <a:latin typeface="Arial" panose="020B0604020202020204" pitchFamily="34" charset="0"/>
                <a:cs typeface="Arial" panose="020B0604020202020204" pitchFamily="34" charset="0"/>
              </a:rPr>
            </a:br>
            <a:r>
              <a:rPr lang="en-US" sz="3900" dirty="0" smtClean="0">
                <a:latin typeface="Arial" panose="020B0604020202020204" pitchFamily="34" charset="0"/>
                <a:cs typeface="Arial" panose="020B0604020202020204" pitchFamily="34" charset="0"/>
              </a:rPr>
              <a:t>	B corresponds </a:t>
            </a:r>
            <a:r>
              <a:rPr lang="en-US" sz="3900" dirty="0">
                <a:latin typeface="Arial" panose="020B0604020202020204" pitchFamily="34" charset="0"/>
                <a:cs typeface="Arial" panose="020B0604020202020204" pitchFamily="34" charset="0"/>
              </a:rPr>
              <a:t>to </a:t>
            </a:r>
            <a:r>
              <a:rPr lang="en-US" sz="3900" dirty="0" smtClean="0">
                <a:latin typeface="Arial" panose="020B0604020202020204" pitchFamily="34" charset="0"/>
                <a:cs typeface="Arial" panose="020B0604020202020204" pitchFamily="34" charset="0"/>
              </a:rPr>
              <a:t>Q, </a:t>
            </a:r>
            <a:br>
              <a:rPr lang="en-US" sz="3900" dirty="0" smtClean="0">
                <a:latin typeface="Arial" panose="020B0604020202020204" pitchFamily="34" charset="0"/>
                <a:cs typeface="Arial" panose="020B0604020202020204" pitchFamily="34" charset="0"/>
              </a:rPr>
            </a:br>
            <a:r>
              <a:rPr lang="en-US" sz="3900" dirty="0" smtClean="0">
                <a:latin typeface="Arial" panose="020B0604020202020204" pitchFamily="34" charset="0"/>
                <a:cs typeface="Arial" panose="020B0604020202020204" pitchFamily="34" charset="0"/>
              </a:rPr>
              <a:t>	C corresponds </a:t>
            </a:r>
            <a:r>
              <a:rPr lang="en-US" sz="3900" dirty="0">
                <a:latin typeface="Arial" panose="020B0604020202020204" pitchFamily="34" charset="0"/>
                <a:cs typeface="Arial" panose="020B0604020202020204" pitchFamily="34" charset="0"/>
              </a:rPr>
              <a:t>to R </a:t>
            </a:r>
            <a:r>
              <a:rPr lang="en-US" sz="3900" dirty="0" smtClean="0">
                <a:latin typeface="Arial" panose="020B0604020202020204" pitchFamily="34" charset="0"/>
                <a:cs typeface="Arial" panose="020B0604020202020204" pitchFamily="34" charset="0"/>
              </a:rPr>
              <a:t/>
            </a:r>
            <a:br>
              <a:rPr lang="en-US" sz="3900" dirty="0" smtClean="0">
                <a:latin typeface="Arial" panose="020B0604020202020204" pitchFamily="34" charset="0"/>
                <a:cs typeface="Arial" panose="020B0604020202020204" pitchFamily="34" charset="0"/>
              </a:rPr>
            </a:br>
            <a:r>
              <a:rPr lang="en-US" sz="3900" dirty="0" smtClean="0">
                <a:solidFill>
                  <a:srgbClr val="C00000"/>
                </a:solidFill>
                <a:latin typeface="Arial" panose="020B0604020202020204" pitchFamily="34" charset="0"/>
                <a:cs typeface="Arial" panose="020B0604020202020204" pitchFamily="34" charset="0"/>
              </a:rPr>
              <a:t>b.</a:t>
            </a:r>
            <a:r>
              <a:rPr lang="en-US" sz="3900" dirty="0" smtClean="0">
                <a:latin typeface="Arial" panose="020B0604020202020204" pitchFamily="34" charset="0"/>
                <a:cs typeface="Arial" panose="020B0604020202020204" pitchFamily="34" charset="0"/>
              </a:rPr>
              <a:t> </a:t>
            </a:r>
            <a:r>
              <a:rPr lang="en-US" sz="3900" dirty="0">
                <a:latin typeface="Arial" panose="020B0604020202020204" pitchFamily="34" charset="0"/>
                <a:cs typeface="Arial" panose="020B0604020202020204" pitchFamily="34" charset="0"/>
              </a:rPr>
              <a:t>Not congruent</a:t>
            </a:r>
          </a:p>
          <a:p>
            <a:pPr marL="693738" indent="-693738">
              <a:spcAft>
                <a:spcPts val="300"/>
              </a:spcAft>
              <a:buClr>
                <a:srgbClr val="C00000"/>
              </a:buClr>
              <a:buFont typeface="+mj-lt"/>
              <a:buAutoNum type="arabicPeriod" startAt="6"/>
              <a:tabLst>
                <a:tab pos="1201738" algn="l"/>
                <a:tab pos="2862263" algn="l"/>
                <a:tab pos="4741863" algn="l"/>
                <a:tab pos="6637338" algn="l"/>
              </a:tabLst>
            </a:pPr>
            <a:r>
              <a:rPr lang="en-US" sz="3900" dirty="0" smtClean="0">
                <a:latin typeface="Arial" panose="020B0604020202020204" pitchFamily="34" charset="0"/>
                <a:cs typeface="Arial" panose="020B0604020202020204" pitchFamily="34" charset="0"/>
              </a:rPr>
              <a:t>DEF </a:t>
            </a:r>
            <a:r>
              <a:rPr lang="en-US" sz="3900" dirty="0">
                <a:latin typeface="Arial" panose="020B0604020202020204" pitchFamily="34" charset="0"/>
                <a:cs typeface="Arial" panose="020B0604020202020204" pitchFamily="34" charset="0"/>
              </a:rPr>
              <a:t>(SSS) and GHI (SAS)</a:t>
            </a:r>
          </a:p>
          <a:p>
            <a:pPr marL="693738" indent="-693738">
              <a:spcAft>
                <a:spcPts val="300"/>
              </a:spcAft>
              <a:buClr>
                <a:srgbClr val="C00000"/>
              </a:buClr>
              <a:buFont typeface="+mj-lt"/>
              <a:buAutoNum type="arabicPeriod" startAt="6"/>
              <a:tabLst>
                <a:tab pos="1201738" algn="l"/>
                <a:tab pos="2862263" algn="l"/>
                <a:tab pos="4741863" algn="l"/>
                <a:tab pos="6637338" algn="l"/>
              </a:tabLst>
            </a:pPr>
            <a:r>
              <a:rPr lang="en-US" sz="3900" dirty="0" smtClean="0">
                <a:latin typeface="Arial" panose="020B0604020202020204" pitchFamily="34" charset="0"/>
                <a:cs typeface="Arial" panose="020B0604020202020204" pitchFamily="34" charset="0"/>
              </a:rPr>
              <a:t>Yes</a:t>
            </a:r>
            <a:r>
              <a:rPr lang="en-US" sz="3900" dirty="0">
                <a:latin typeface="Arial" panose="020B0604020202020204" pitchFamily="34" charset="0"/>
                <a:cs typeface="Arial" panose="020B0604020202020204" pitchFamily="34" charset="0"/>
              </a:rPr>
              <a:t>, congruent, SSS (using Pythagoras to find the </a:t>
            </a:r>
            <a:r>
              <a:rPr lang="en-US" sz="3900" dirty="0" smtClean="0">
                <a:latin typeface="Arial" panose="020B0604020202020204" pitchFamily="34" charset="0"/>
                <a:cs typeface="Arial" panose="020B0604020202020204" pitchFamily="34" charset="0"/>
              </a:rPr>
              <a:t>missing sides)</a:t>
            </a:r>
            <a:endParaRPr lang="pt-BR" sz="39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034359"/>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latin typeface="Arial" panose="020B0604020202020204" pitchFamily="34" charset="0"/>
                <a:cs typeface="Arial" panose="020B0604020202020204" pitchFamily="34" charset="0"/>
              </a:rPr>
              <a:t>12.1 - </a:t>
            </a:r>
            <a:r>
              <a:rPr lang="en-US" sz="4000" dirty="0" smtClean="0">
                <a:latin typeface="Arial" panose="020B0604020202020204" pitchFamily="34" charset="0"/>
                <a:cs typeface="Arial" panose="020B0604020202020204" pitchFamily="34" charset="0"/>
              </a:rPr>
              <a:t>Congruence</a:t>
            </a:r>
            <a:endParaRPr lang="en-GB" sz="40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672</a:t>
            </a:r>
            <a:endParaRPr lang="en-GB" sz="1400" b="1" dirty="0">
              <a:latin typeface="Calibri" panose="020F0502020204030204" pitchFamily="34" charset="0"/>
            </a:endParaRPr>
          </a:p>
        </p:txBody>
      </p:sp>
      <p:sp>
        <p:nvSpPr>
          <p:cNvPr id="3" name="Rectangle 2"/>
          <p:cNvSpPr/>
          <p:nvPr/>
        </p:nvSpPr>
        <p:spPr>
          <a:xfrm>
            <a:off x="251520" y="1196752"/>
            <a:ext cx="8568952" cy="5324535"/>
          </a:xfrm>
          <a:prstGeom prst="rect">
            <a:avLst/>
          </a:prstGeom>
        </p:spPr>
        <p:txBody>
          <a:bodyPr wrap="square">
            <a:spAutoFit/>
          </a:bodyPr>
          <a:lstStyle/>
          <a:p>
            <a:pPr marL="627063" indent="-627063">
              <a:spcAft>
                <a:spcPts val="300"/>
              </a:spcAft>
              <a:buClr>
                <a:srgbClr val="C00000"/>
              </a:buClr>
              <a:buFont typeface="+mj-lt"/>
              <a:buAutoNum type="arabicPeriod" startAt="9"/>
              <a:tabLst>
                <a:tab pos="1201738" algn="l"/>
                <a:tab pos="2862263" algn="l"/>
                <a:tab pos="4741863" algn="l"/>
                <a:tab pos="6637338" algn="l"/>
              </a:tabLst>
            </a:pPr>
            <a:r>
              <a:rPr lang="en-US" sz="3000" dirty="0" smtClean="0">
                <a:latin typeface="Arial" panose="020B0604020202020204" pitchFamily="34" charset="0"/>
                <a:cs typeface="Arial" panose="020B0604020202020204" pitchFamily="34" charset="0"/>
              </a:rPr>
              <a:t>No</a:t>
            </a:r>
            <a:r>
              <a:rPr lang="en-US" sz="3000" dirty="0">
                <a:latin typeface="Arial" panose="020B0604020202020204" pitchFamily="34" charset="0"/>
                <a:cs typeface="Arial" panose="020B0604020202020204" pitchFamily="34" charset="0"/>
              </a:rPr>
              <a:t>. All the triangles with a 12cm hypotenuse will be congruent, and all the triangles where 12cm is not the hypotenuse will be congruent.</a:t>
            </a:r>
          </a:p>
          <a:p>
            <a:pPr marL="627063" indent="-627063">
              <a:spcAft>
                <a:spcPts val="300"/>
              </a:spcAft>
              <a:buClr>
                <a:srgbClr val="C00000"/>
              </a:buClr>
              <a:buFont typeface="+mj-lt"/>
              <a:buAutoNum type="arabicPeriod" startAt="9"/>
              <a:tabLst>
                <a:tab pos="1201738" algn="l"/>
                <a:tab pos="2862263" algn="l"/>
                <a:tab pos="4741863" algn="l"/>
                <a:tab pos="6637338" algn="l"/>
              </a:tabLst>
            </a:pPr>
            <a:r>
              <a:rPr lang="en-US" sz="3000" dirty="0" smtClean="0">
                <a:solidFill>
                  <a:srgbClr val="C00000"/>
                </a:solidFill>
                <a:latin typeface="Arial" panose="020B0604020202020204" pitchFamily="34" charset="0"/>
                <a:cs typeface="Arial" panose="020B0604020202020204" pitchFamily="34" charset="0"/>
              </a:rPr>
              <a:t>a.</a:t>
            </a:r>
            <a:r>
              <a:rPr lang="en-US" sz="3000" dirty="0" smtClean="0">
                <a:latin typeface="Arial" panose="020B0604020202020204" pitchFamily="34" charset="0"/>
                <a:cs typeface="Arial" panose="020B0604020202020204" pitchFamily="34" charset="0"/>
              </a:rPr>
              <a:t> </a:t>
            </a:r>
            <a:r>
              <a:rPr lang="en-US" sz="3000" dirty="0" smtClean="0"/>
              <a:t>∠</a:t>
            </a:r>
            <a:r>
              <a:rPr lang="en-US" sz="3000" dirty="0" smtClean="0">
                <a:latin typeface="Arial" panose="020B0604020202020204" pitchFamily="34" charset="0"/>
                <a:cs typeface="Arial" panose="020B0604020202020204" pitchFamily="34" charset="0"/>
              </a:rPr>
              <a:t>EBA </a:t>
            </a:r>
            <a:r>
              <a:rPr lang="en-US" sz="3000" dirty="0">
                <a:latin typeface="Arial" panose="020B0604020202020204" pitchFamily="34" charset="0"/>
                <a:cs typeface="Arial" panose="020B0604020202020204" pitchFamily="34" charset="0"/>
              </a:rPr>
              <a:t>= 50°, </a:t>
            </a:r>
            <a:r>
              <a:rPr lang="en-US" sz="3000" dirty="0" smtClean="0"/>
              <a:t>∠</a:t>
            </a:r>
            <a:r>
              <a:rPr lang="en-US" sz="3000" dirty="0" smtClean="0">
                <a:latin typeface="Arial" panose="020B0604020202020204" pitchFamily="34" charset="0"/>
                <a:cs typeface="Arial" panose="020B0604020202020204" pitchFamily="34" charset="0"/>
              </a:rPr>
              <a:t>EAB </a:t>
            </a:r>
            <a:r>
              <a:rPr lang="en-US" sz="3000" dirty="0">
                <a:latin typeface="Arial" panose="020B0604020202020204" pitchFamily="34" charset="0"/>
                <a:cs typeface="Arial" panose="020B0604020202020204" pitchFamily="34" charset="0"/>
              </a:rPr>
              <a:t>= 20°, </a:t>
            </a:r>
            <a:r>
              <a:rPr lang="en-US" sz="3000" dirty="0" smtClean="0"/>
              <a:t>∠</a:t>
            </a:r>
            <a:r>
              <a:rPr lang="en-US" sz="3000" dirty="0" smtClean="0">
                <a:latin typeface="Arial" panose="020B0604020202020204" pitchFamily="34" charset="0"/>
                <a:cs typeface="Arial" panose="020B0604020202020204" pitchFamily="34" charset="0"/>
              </a:rPr>
              <a:t>EDC </a:t>
            </a:r>
            <a:r>
              <a:rPr lang="en-US" sz="3000" dirty="0">
                <a:latin typeface="Arial" panose="020B0604020202020204" pitchFamily="34" charset="0"/>
                <a:cs typeface="Arial" panose="020B0604020202020204" pitchFamily="34" charset="0"/>
              </a:rPr>
              <a:t>= 20°,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	</a:t>
            </a:r>
            <a:r>
              <a:rPr lang="en-US" sz="3000" dirty="0" smtClean="0"/>
              <a:t>∠</a:t>
            </a:r>
            <a:r>
              <a:rPr lang="en-US" sz="3000" dirty="0" smtClean="0">
                <a:latin typeface="Arial" panose="020B0604020202020204" pitchFamily="34" charset="0"/>
                <a:cs typeface="Arial" panose="020B0604020202020204" pitchFamily="34" charset="0"/>
              </a:rPr>
              <a:t>CED </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110°</a:t>
            </a:r>
          </a:p>
          <a:p>
            <a:pPr marL="1084263" lvl="1" indent="-457200">
              <a:spcAft>
                <a:spcPts val="300"/>
              </a:spcAft>
              <a:buClr>
                <a:srgbClr val="C00000"/>
              </a:buClr>
              <a:buFont typeface="+mj-lt"/>
              <a:buAutoNum type="alphaLcPeriod" startAt="2"/>
              <a:tabLst>
                <a:tab pos="2862263" algn="l"/>
                <a:tab pos="4741863" algn="l"/>
                <a:tab pos="6637338" algn="l"/>
              </a:tabLst>
            </a:pPr>
            <a:r>
              <a:rPr lang="en-US" sz="3000" dirty="0" smtClean="0">
                <a:latin typeface="Arial" panose="020B0604020202020204" pitchFamily="34" charset="0"/>
                <a:cs typeface="Arial" panose="020B0604020202020204" pitchFamily="34" charset="0"/>
              </a:rPr>
              <a:t>Two </a:t>
            </a:r>
            <a:r>
              <a:rPr lang="en-US" sz="3000" dirty="0">
                <a:latin typeface="Arial" panose="020B0604020202020204" pitchFamily="34" charset="0"/>
                <a:cs typeface="Arial" panose="020B0604020202020204" pitchFamily="34" charset="0"/>
              </a:rPr>
              <a:t>angles and a corresponding side are equal (AAS).</a:t>
            </a:r>
          </a:p>
          <a:p>
            <a:pPr marL="627063" indent="-627063">
              <a:spcAft>
                <a:spcPts val="300"/>
              </a:spcAft>
              <a:buClr>
                <a:srgbClr val="C00000"/>
              </a:buClr>
              <a:buFont typeface="+mj-lt"/>
              <a:buAutoNum type="arabicPeriod" startAt="9"/>
              <a:tabLst>
                <a:tab pos="1201738" algn="l"/>
                <a:tab pos="2862263" algn="l"/>
                <a:tab pos="4741863" algn="l"/>
                <a:tab pos="6637338" algn="l"/>
              </a:tabLst>
            </a:pPr>
            <a:r>
              <a:rPr lang="en-US" sz="3000" dirty="0" smtClean="0">
                <a:solidFill>
                  <a:srgbClr val="C00000"/>
                </a:solidFill>
                <a:latin typeface="Arial" panose="020B0604020202020204" pitchFamily="34" charset="0"/>
                <a:cs typeface="Arial" panose="020B0604020202020204" pitchFamily="34" charset="0"/>
              </a:rPr>
              <a:t>a.</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119° </a:t>
            </a:r>
            <a:r>
              <a:rPr lang="en-US" sz="3000" dirty="0" smtClean="0">
                <a:latin typeface="Arial" panose="020B0604020202020204" pitchFamily="34" charset="0"/>
                <a:cs typeface="Arial" panose="020B0604020202020204" pitchFamily="34" charset="0"/>
              </a:rPr>
              <a:t>	b. </a:t>
            </a:r>
            <a:r>
              <a:rPr lang="en-US" sz="3000" dirty="0">
                <a:latin typeface="Arial" panose="020B0604020202020204" pitchFamily="34" charset="0"/>
                <a:cs typeface="Arial" panose="020B0604020202020204" pitchFamily="34" charset="0"/>
              </a:rPr>
              <a:t>119° </a:t>
            </a:r>
            <a:r>
              <a:rPr lang="en-US" sz="3000" dirty="0" smtClean="0">
                <a:latin typeface="Arial" panose="020B0604020202020204" pitchFamily="34" charset="0"/>
                <a:cs typeface="Arial" panose="020B0604020202020204" pitchFamily="34" charset="0"/>
              </a:rPr>
              <a:t>	c. 35°</a:t>
            </a:r>
          </a:p>
          <a:p>
            <a:pPr marL="1084263" lvl="1" indent="-457200">
              <a:spcAft>
                <a:spcPts val="300"/>
              </a:spcAft>
              <a:buClr>
                <a:srgbClr val="C00000"/>
              </a:buClr>
              <a:buFont typeface="+mj-lt"/>
              <a:buAutoNum type="alphaLcPeriod" startAt="4"/>
              <a:tabLst>
                <a:tab pos="1201738" algn="l"/>
                <a:tab pos="2862263" algn="l"/>
                <a:tab pos="4741863" algn="l"/>
                <a:tab pos="6637338" algn="l"/>
              </a:tabLst>
            </a:pPr>
            <a:r>
              <a:rPr lang="en-US" sz="3000" dirty="0" smtClean="0">
                <a:latin typeface="Arial" panose="020B0604020202020204" pitchFamily="34" charset="0"/>
                <a:cs typeface="Arial" panose="020B0604020202020204" pitchFamily="34" charset="0"/>
              </a:rPr>
              <a:t>Suitable </a:t>
            </a:r>
            <a:r>
              <a:rPr lang="en-US" sz="3000" dirty="0">
                <a:latin typeface="Arial" panose="020B0604020202020204" pitchFamily="34" charset="0"/>
                <a:cs typeface="Arial" panose="020B0604020202020204" pitchFamily="34" charset="0"/>
              </a:rPr>
              <a:t>proof, e.g. Two angles and a corresponding side </a:t>
            </a:r>
            <a:r>
              <a:rPr lang="en-US" sz="3000" dirty="0" smtClean="0">
                <a:latin typeface="Arial" panose="020B0604020202020204" pitchFamily="34" charset="0"/>
                <a:cs typeface="Arial" panose="020B0604020202020204" pitchFamily="34" charset="0"/>
              </a:rPr>
              <a:t>are </a:t>
            </a:r>
            <a:r>
              <a:rPr lang="en-US" sz="3000" dirty="0">
                <a:latin typeface="Arial" panose="020B0604020202020204" pitchFamily="34" charset="0"/>
                <a:cs typeface="Arial" panose="020B0604020202020204" pitchFamily="34" charset="0"/>
              </a:rPr>
              <a:t>equal (AAS), so JKL and JML are congruent.</a:t>
            </a:r>
            <a:endParaRPr lang="pt-BR" sz="3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157563"/>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latin typeface="Arial" panose="020B0604020202020204" pitchFamily="34" charset="0"/>
                <a:cs typeface="Arial" panose="020B0604020202020204" pitchFamily="34" charset="0"/>
              </a:rPr>
              <a:t>12.2 – Geometric Proof &amp; </a:t>
            </a:r>
            <a:r>
              <a:rPr lang="en-US" sz="3200" dirty="0" smtClean="0">
                <a:latin typeface="Arial" panose="020B0604020202020204" pitchFamily="34" charset="0"/>
                <a:cs typeface="Arial" panose="020B0604020202020204" pitchFamily="34" charset="0"/>
              </a:rPr>
              <a:t>Congruence</a:t>
            </a:r>
            <a:endParaRPr lang="en-GB" sz="32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672</a:t>
            </a:r>
            <a:endParaRPr lang="en-GB" sz="1400" b="1" dirty="0">
              <a:latin typeface="Calibri" panose="020F0502020204030204" pitchFamily="34" charset="0"/>
            </a:endParaRPr>
          </a:p>
        </p:txBody>
      </p:sp>
      <p:sp>
        <p:nvSpPr>
          <p:cNvPr id="3" name="Rectangle 2"/>
          <p:cNvSpPr/>
          <p:nvPr/>
        </p:nvSpPr>
        <p:spPr>
          <a:xfrm>
            <a:off x="251520" y="1196752"/>
            <a:ext cx="8568952" cy="5501506"/>
          </a:xfrm>
          <a:prstGeom prst="rect">
            <a:avLst/>
          </a:prstGeom>
        </p:spPr>
        <p:txBody>
          <a:bodyPr wrap="square">
            <a:spAutoFit/>
          </a:bodyPr>
          <a:lstStyle/>
          <a:p>
            <a:pPr marL="627063" indent="-627063">
              <a:spcAft>
                <a:spcPts val="300"/>
              </a:spcAft>
              <a:buClr>
                <a:srgbClr val="C00000"/>
              </a:buClr>
              <a:buFont typeface="+mj-lt"/>
              <a:buAutoNum type="arabicPeriod"/>
              <a:tabLst>
                <a:tab pos="1201738" algn="l"/>
                <a:tab pos="2862263" algn="l"/>
                <a:tab pos="4741863" algn="l"/>
                <a:tab pos="6637338" algn="l"/>
              </a:tabLst>
            </a:pPr>
            <a:r>
              <a:rPr lang="en-US" sz="3000" dirty="0" smtClean="0">
                <a:latin typeface="Arial" panose="020B0604020202020204" pitchFamily="34" charset="0"/>
                <a:cs typeface="Arial" panose="020B0604020202020204" pitchFamily="34" charset="0"/>
              </a:rPr>
              <a:t>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
            </a:r>
            <a:br>
              <a:rPr lang="en-US" sz="4400" dirty="0" smtClean="0">
                <a:latin typeface="Arial" panose="020B0604020202020204" pitchFamily="34" charset="0"/>
                <a:cs typeface="Arial" panose="020B0604020202020204" pitchFamily="34" charset="0"/>
              </a:rPr>
            </a:br>
            <a:endParaRPr lang="en-US" sz="3000" dirty="0" smtClean="0">
              <a:latin typeface="Arial" panose="020B0604020202020204" pitchFamily="34" charset="0"/>
              <a:cs typeface="Arial" panose="020B0604020202020204" pitchFamily="34" charset="0"/>
            </a:endParaRPr>
          </a:p>
          <a:p>
            <a:pPr marL="627063" indent="-627063">
              <a:spcAft>
                <a:spcPts val="300"/>
              </a:spcAft>
              <a:buClr>
                <a:srgbClr val="C00000"/>
              </a:buClr>
              <a:buFont typeface="+mj-lt"/>
              <a:buAutoNum type="arabicPeriod"/>
              <a:tabLst>
                <a:tab pos="1201738" algn="l"/>
                <a:tab pos="2862263" algn="l"/>
                <a:tab pos="4741863" algn="l"/>
                <a:tab pos="6637338" algn="l"/>
              </a:tabLst>
            </a:pPr>
            <a:r>
              <a:rPr lang="en-US" sz="3000" dirty="0" smtClean="0">
                <a:solidFill>
                  <a:srgbClr val="C00000"/>
                </a:solidFill>
                <a:latin typeface="Arial" panose="020B0604020202020204" pitchFamily="34" charset="0"/>
                <a:cs typeface="Arial" panose="020B0604020202020204" pitchFamily="34" charset="0"/>
              </a:rPr>
              <a:t>a.</a:t>
            </a:r>
            <a:r>
              <a:rPr lang="en-US" sz="3000" dirty="0" smtClean="0">
                <a:latin typeface="Arial" panose="020B0604020202020204" pitchFamily="34" charset="0"/>
                <a:cs typeface="Arial" panose="020B0604020202020204" pitchFamily="34" charset="0"/>
              </a:rPr>
              <a:t> EM 	</a:t>
            </a:r>
            <a:r>
              <a:rPr lang="en-US" sz="3000" dirty="0" smtClean="0">
                <a:solidFill>
                  <a:srgbClr val="C00000"/>
                </a:solidFill>
                <a:latin typeface="Arial" panose="020B0604020202020204" pitchFamily="34" charset="0"/>
                <a:cs typeface="Arial" panose="020B0604020202020204" pitchFamily="34" charset="0"/>
              </a:rPr>
              <a:t>b.</a:t>
            </a:r>
            <a:r>
              <a:rPr lang="en-US" sz="3000" dirty="0" smtClean="0">
                <a:latin typeface="Arial" panose="020B0604020202020204" pitchFamily="34" charset="0"/>
                <a:cs typeface="Arial" panose="020B0604020202020204" pitchFamily="34" charset="0"/>
              </a:rPr>
              <a:t> FM 	</a:t>
            </a:r>
            <a:r>
              <a:rPr lang="en-US" sz="3000" dirty="0" smtClean="0">
                <a:solidFill>
                  <a:srgbClr val="C00000"/>
                </a:solidFill>
                <a:latin typeface="Arial" panose="020B0604020202020204" pitchFamily="34" charset="0"/>
                <a:cs typeface="Arial" panose="020B0604020202020204" pitchFamily="34" charset="0"/>
              </a:rPr>
              <a:t>c.</a:t>
            </a:r>
            <a:r>
              <a:rPr lang="en-US" sz="3000" dirty="0" smtClean="0">
                <a:latin typeface="Arial" panose="020B0604020202020204" pitchFamily="34" charset="0"/>
                <a:cs typeface="Arial" panose="020B0604020202020204" pitchFamily="34" charset="0"/>
              </a:rPr>
              <a:t> </a:t>
            </a:r>
            <a:r>
              <a:rPr lang="en-US" sz="3000" dirty="0" smtClean="0"/>
              <a:t>∠</a:t>
            </a:r>
            <a:r>
              <a:rPr lang="en-US" sz="3000" dirty="0" smtClean="0">
                <a:latin typeface="Arial" panose="020B0604020202020204" pitchFamily="34" charset="0"/>
                <a:cs typeface="Arial" panose="020B0604020202020204" pitchFamily="34" charset="0"/>
              </a:rPr>
              <a:t>EMG</a:t>
            </a:r>
          </a:p>
          <a:p>
            <a:pPr marL="627063" indent="-627063">
              <a:spcAft>
                <a:spcPts val="300"/>
              </a:spcAft>
              <a:buClr>
                <a:srgbClr val="C00000"/>
              </a:buClr>
              <a:buFont typeface="+mj-lt"/>
              <a:buAutoNum type="arabicPeriod"/>
              <a:tabLst>
                <a:tab pos="1201738" algn="l"/>
                <a:tab pos="2862263" algn="l"/>
                <a:tab pos="4741863" algn="l"/>
                <a:tab pos="6637338" algn="l"/>
              </a:tabLst>
            </a:pPr>
            <a:r>
              <a:rPr lang="en-US" sz="3000" dirty="0" smtClean="0">
                <a:solidFill>
                  <a:srgbClr val="C00000"/>
                </a:solidFill>
                <a:latin typeface="Arial" panose="020B0604020202020204" pitchFamily="34" charset="0"/>
                <a:cs typeface="Arial" panose="020B0604020202020204" pitchFamily="34" charset="0"/>
              </a:rPr>
              <a:t>a.</a:t>
            </a:r>
            <a:r>
              <a:rPr lang="en-US" sz="3000" dirty="0" smtClean="0">
                <a:latin typeface="Arial" panose="020B0604020202020204" pitchFamily="34" charset="0"/>
                <a:cs typeface="Arial" panose="020B0604020202020204" pitchFamily="34" charset="0"/>
              </a:rPr>
              <a:t> Suitable </a:t>
            </a:r>
            <a:r>
              <a:rPr lang="en-US" sz="3000" dirty="0">
                <a:latin typeface="Arial" panose="020B0604020202020204" pitchFamily="34" charset="0"/>
                <a:cs typeface="Arial" panose="020B0604020202020204" pitchFamily="34" charset="0"/>
              </a:rPr>
              <a:t>proof, e.g. </a:t>
            </a:r>
            <a:r>
              <a:rPr lang="en-US" sz="3000" dirty="0" smtClean="0"/>
              <a:t>∠WXT</a:t>
            </a:r>
            <a:r>
              <a:rPr lang="en-US" sz="3000" dirty="0">
                <a:latin typeface="Arial" panose="020B0604020202020204" pitchFamily="34" charset="0"/>
                <a:cs typeface="Arial" panose="020B0604020202020204" pitchFamily="34" charset="0"/>
              </a:rPr>
              <a:t> = </a:t>
            </a:r>
            <a:r>
              <a:rPr lang="en-US" sz="3000" dirty="0" smtClean="0"/>
              <a:t>∠</a:t>
            </a:r>
            <a:r>
              <a:rPr lang="en-US" sz="3000" dirty="0" smtClean="0">
                <a:latin typeface="Arial" panose="020B0604020202020204" pitchFamily="34" charset="0"/>
                <a:cs typeface="Arial" panose="020B0604020202020204" pitchFamily="34" charset="0"/>
              </a:rPr>
              <a:t>WZY </a:t>
            </a:r>
            <a:r>
              <a:rPr lang="en-US" sz="3000" dirty="0">
                <a:latin typeface="Arial" panose="020B0604020202020204" pitchFamily="34" charset="0"/>
                <a:cs typeface="Arial" panose="020B0604020202020204" pitchFamily="34" charset="0"/>
              </a:rPr>
              <a:t>= 90°; WY is </a:t>
            </a:r>
            <a:r>
              <a:rPr lang="en-US" sz="3000" dirty="0" smtClean="0">
                <a:latin typeface="Arial" panose="020B0604020202020204" pitchFamily="34" charset="0"/>
                <a:cs typeface="Arial" panose="020B0604020202020204" pitchFamily="34" charset="0"/>
              </a:rPr>
              <a:t>common (hypotenuse</a:t>
            </a:r>
            <a:r>
              <a:rPr lang="en-US" sz="3000" dirty="0">
                <a:latin typeface="Arial" panose="020B0604020202020204" pitchFamily="34" charset="0"/>
                <a:cs typeface="Arial" panose="020B0604020202020204" pitchFamily="34" charset="0"/>
              </a:rPr>
              <a:t>); WZ = XY. Therefore the triangles are congruent (RHS</a:t>
            </a:r>
            <a:r>
              <a:rPr lang="en-US" sz="3000" dirty="0" smtClean="0">
                <a:latin typeface="Arial" panose="020B0604020202020204" pitchFamily="34" charset="0"/>
                <a:cs typeface="Arial" panose="020B0604020202020204" pitchFamily="34" charset="0"/>
              </a:rPr>
              <a:t>).</a:t>
            </a:r>
          </a:p>
          <a:p>
            <a:pPr marL="1084263" lvl="1" indent="-457200">
              <a:spcAft>
                <a:spcPts val="300"/>
              </a:spcAft>
              <a:buClr>
                <a:srgbClr val="C00000"/>
              </a:buClr>
              <a:buFont typeface="+mj-lt"/>
              <a:buAutoNum type="alphaLcPeriod" startAt="2"/>
              <a:tabLst>
                <a:tab pos="2862263" algn="l"/>
                <a:tab pos="4741863" algn="l"/>
                <a:tab pos="6637338" algn="l"/>
              </a:tabLst>
            </a:pPr>
            <a:r>
              <a:rPr lang="en-US" sz="3000" dirty="0" smtClean="0"/>
              <a:t>∠</a:t>
            </a:r>
            <a:r>
              <a:rPr lang="en-US" sz="3000" dirty="0" smtClean="0">
                <a:latin typeface="Arial" panose="020B0604020202020204" pitchFamily="34" charset="0"/>
                <a:cs typeface="Arial" panose="020B0604020202020204" pitchFamily="34" charset="0"/>
              </a:rPr>
              <a:t>WYZ</a:t>
            </a:r>
            <a:endParaRPr lang="pt-BR" sz="30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71600" y="1223287"/>
            <a:ext cx="5394433" cy="2925793"/>
          </a:xfrm>
          <a:prstGeom prst="rect">
            <a:avLst/>
          </a:prstGeom>
        </p:spPr>
      </p:pic>
    </p:spTree>
    <p:extLst>
      <p:ext uri="{BB962C8B-B14F-4D97-AF65-F5344CB8AC3E}">
        <p14:creationId xmlns:p14="http://schemas.microsoft.com/office/powerpoint/2010/main" val="3912716253"/>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latin typeface="Arial" panose="020B0604020202020204" pitchFamily="34" charset="0"/>
                <a:cs typeface="Arial" panose="020B0604020202020204" pitchFamily="34" charset="0"/>
              </a:rPr>
              <a:t>12.2 – Geometric Proof &amp; </a:t>
            </a:r>
            <a:r>
              <a:rPr lang="en-US" sz="3200" dirty="0" smtClean="0">
                <a:latin typeface="Arial" panose="020B0604020202020204" pitchFamily="34" charset="0"/>
                <a:cs typeface="Arial" panose="020B0604020202020204" pitchFamily="34" charset="0"/>
              </a:rPr>
              <a:t>Congruence</a:t>
            </a:r>
            <a:endParaRPr lang="en-GB" sz="32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672</a:t>
            </a:r>
            <a:endParaRPr lang="en-GB" sz="1400" b="1" dirty="0">
              <a:latin typeface="Calibri" panose="020F0502020204030204" pitchFamily="34" charset="0"/>
            </a:endParaRPr>
          </a:p>
        </p:txBody>
      </p:sp>
      <p:sp>
        <p:nvSpPr>
          <p:cNvPr id="3" name="Rectangle 2"/>
          <p:cNvSpPr/>
          <p:nvPr/>
        </p:nvSpPr>
        <p:spPr>
          <a:xfrm>
            <a:off x="251520" y="1196752"/>
            <a:ext cx="8568952" cy="5247590"/>
          </a:xfrm>
          <a:prstGeom prst="rect">
            <a:avLst/>
          </a:prstGeom>
        </p:spPr>
        <p:txBody>
          <a:bodyPr wrap="square">
            <a:spAutoFit/>
          </a:bodyPr>
          <a:lstStyle/>
          <a:p>
            <a:pPr marL="627063" indent="-627063">
              <a:spcAft>
                <a:spcPts val="300"/>
              </a:spcAft>
              <a:buClr>
                <a:srgbClr val="C00000"/>
              </a:buClr>
              <a:buFont typeface="+mj-lt"/>
              <a:buAutoNum type="arabicPeriod" startAt="4"/>
              <a:tabLst>
                <a:tab pos="1201738" algn="l"/>
                <a:tab pos="2862263" algn="l"/>
                <a:tab pos="4741863" algn="l"/>
                <a:tab pos="6637338" algn="l"/>
              </a:tabLst>
            </a:pPr>
            <a:r>
              <a:rPr lang="en-US" sz="3000" dirty="0" smtClean="0">
                <a:solidFill>
                  <a:srgbClr val="C00000"/>
                </a:solidFill>
                <a:latin typeface="Arial" panose="020B0604020202020204" pitchFamily="34" charset="0"/>
                <a:cs typeface="Arial" panose="020B0604020202020204" pitchFamily="34" charset="0"/>
              </a:rPr>
              <a:t>a.</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Suitable proof, e.g. SQ is common; PQ = SR; PS = </a:t>
            </a:r>
            <a:r>
              <a:rPr lang="en-US" sz="3000" dirty="0" smtClean="0">
                <a:latin typeface="Arial" panose="020B0604020202020204" pitchFamily="34" charset="0"/>
                <a:cs typeface="Arial" panose="020B0604020202020204" pitchFamily="34" charset="0"/>
              </a:rPr>
              <a:t>QR. Therefore </a:t>
            </a:r>
            <a:r>
              <a:rPr lang="en-US" sz="3000" dirty="0">
                <a:latin typeface="Arial" panose="020B0604020202020204" pitchFamily="34" charset="0"/>
                <a:cs typeface="Arial" panose="020B0604020202020204" pitchFamily="34" charset="0"/>
              </a:rPr>
              <a:t>the triangles are congruent (SSS).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solidFill>
                  <a:srgbClr val="C00000"/>
                </a:solidFill>
                <a:latin typeface="Arial" panose="020B0604020202020204" pitchFamily="34" charset="0"/>
                <a:cs typeface="Arial" panose="020B0604020202020204" pitchFamily="34" charset="0"/>
              </a:rPr>
              <a:t>b. </a:t>
            </a:r>
            <a:r>
              <a:rPr lang="en-US" sz="3000" dirty="0" err="1" smtClean="0">
                <a:solidFill>
                  <a:srgbClr val="C00000"/>
                </a:solidFill>
                <a:latin typeface="Arial" panose="020B0604020202020204" pitchFamily="34" charset="0"/>
                <a:cs typeface="Arial" panose="020B0604020202020204" pitchFamily="34" charset="0"/>
              </a:rPr>
              <a:t>i</a:t>
            </a:r>
            <a:r>
              <a:rPr lang="en-US" sz="3000" dirty="0" smtClean="0">
                <a:solidFill>
                  <a:srgbClr val="C00000"/>
                </a:solidFill>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123° </a:t>
            </a:r>
            <a:r>
              <a:rPr lang="en-US" sz="3000" dirty="0" smtClean="0">
                <a:latin typeface="Arial" panose="020B0604020202020204" pitchFamily="34" charset="0"/>
                <a:cs typeface="Arial" panose="020B0604020202020204" pitchFamily="34" charset="0"/>
              </a:rPr>
              <a:t>	</a:t>
            </a:r>
            <a:r>
              <a:rPr lang="en-US" sz="3000" dirty="0" smtClean="0">
                <a:solidFill>
                  <a:srgbClr val="C00000"/>
                </a:solidFill>
                <a:latin typeface="Arial" panose="020B0604020202020204" pitchFamily="34" charset="0"/>
                <a:cs typeface="Arial" panose="020B0604020202020204" pitchFamily="34" charset="0"/>
              </a:rPr>
              <a:t>ii.</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28.5°</a:t>
            </a:r>
          </a:p>
          <a:p>
            <a:pPr marL="627063" indent="-627063">
              <a:spcAft>
                <a:spcPts val="300"/>
              </a:spcAft>
              <a:buClr>
                <a:srgbClr val="C00000"/>
              </a:buClr>
              <a:buFont typeface="+mj-lt"/>
              <a:buAutoNum type="arabicPeriod" startAt="4"/>
              <a:tabLst>
                <a:tab pos="1201738" algn="l"/>
                <a:tab pos="2862263" algn="l"/>
                <a:tab pos="4741863" algn="l"/>
                <a:tab pos="6637338" algn="l"/>
              </a:tabLst>
            </a:pPr>
            <a:r>
              <a:rPr lang="en-US" sz="3000" dirty="0" smtClean="0">
                <a:latin typeface="Arial" panose="020B0604020202020204" pitchFamily="34" charset="0"/>
                <a:cs typeface="Arial" panose="020B0604020202020204" pitchFamily="34" charset="0"/>
              </a:rPr>
              <a:t>Suitable proof, </a:t>
            </a:r>
            <a:r>
              <a:rPr lang="en-US" sz="3000" dirty="0" err="1" smtClean="0">
                <a:latin typeface="Arial" panose="020B0604020202020204" pitchFamily="34" charset="0"/>
                <a:cs typeface="Arial" panose="020B0604020202020204" pitchFamily="34" charset="0"/>
              </a:rPr>
              <a:t>eg</a:t>
            </a:r>
            <a:r>
              <a:rPr lang="en-US" sz="3000" dirty="0" smtClean="0">
                <a:latin typeface="Arial" panose="020B0604020202020204" pitchFamily="34" charset="0"/>
                <a:cs typeface="Arial" panose="020B0604020202020204" pitchFamily="34" charset="0"/>
              </a:rPr>
              <a:t>. LX = XM; XK = XL; </a:t>
            </a:r>
            <a:r>
              <a:rPr lang="en-US" sz="3000" dirty="0" smtClean="0"/>
              <a:t>∠</a:t>
            </a:r>
            <a:r>
              <a:rPr lang="en-US" sz="3000" dirty="0" smtClean="0">
                <a:latin typeface="Arial" panose="020B0604020202020204" pitchFamily="34" charset="0"/>
                <a:cs typeface="Arial" panose="020B0604020202020204" pitchFamily="34" charset="0"/>
              </a:rPr>
              <a:t>JXK = </a:t>
            </a:r>
            <a:r>
              <a:rPr lang="en-US" sz="3000" dirty="0" smtClean="0"/>
              <a:t>∠</a:t>
            </a:r>
            <a:r>
              <a:rPr lang="en-US" sz="3000" dirty="0" smtClean="0">
                <a:latin typeface="Arial" panose="020B0604020202020204" pitchFamily="34" charset="0"/>
                <a:cs typeface="Arial" panose="020B0604020202020204" pitchFamily="34" charset="0"/>
              </a:rPr>
              <a:t>LXM (vertically opposite). Therefore the triangles are congruent (SAS).</a:t>
            </a:r>
          </a:p>
          <a:p>
            <a:pPr marL="627063" indent="-627063">
              <a:spcAft>
                <a:spcPts val="300"/>
              </a:spcAft>
              <a:buClr>
                <a:srgbClr val="C00000"/>
              </a:buClr>
              <a:buFont typeface="+mj-lt"/>
              <a:buAutoNum type="arabicPeriod" startAt="4"/>
              <a:tabLst>
                <a:tab pos="1201738" algn="l"/>
                <a:tab pos="2862263" algn="l"/>
                <a:tab pos="4741863" algn="l"/>
                <a:tab pos="6637338" algn="l"/>
              </a:tabLst>
            </a:pPr>
            <a:r>
              <a:rPr lang="en-US" sz="3000" dirty="0" smtClean="0">
                <a:latin typeface="Arial" panose="020B0604020202020204" pitchFamily="34" charset="0"/>
                <a:cs typeface="Arial" panose="020B0604020202020204" pitchFamily="34" charset="0"/>
              </a:rPr>
              <a:t>Suitable </a:t>
            </a:r>
            <a:r>
              <a:rPr lang="en-US" sz="3000" dirty="0">
                <a:latin typeface="Arial" panose="020B0604020202020204" pitchFamily="34" charset="0"/>
                <a:cs typeface="Arial" panose="020B0604020202020204" pitchFamily="34" charset="0"/>
              </a:rPr>
              <a:t>proof, e.g. ABCD is a rhombus, so </a:t>
            </a:r>
            <a:r>
              <a:rPr lang="en-US" sz="3000" dirty="0" smtClean="0"/>
              <a:t>∠</a:t>
            </a:r>
            <a:r>
              <a:rPr lang="en-US" sz="3000" dirty="0" smtClean="0">
                <a:latin typeface="Arial" panose="020B0604020202020204" pitchFamily="34" charset="0"/>
                <a:cs typeface="Arial" panose="020B0604020202020204" pitchFamily="34" charset="0"/>
              </a:rPr>
              <a:t>ABC </a:t>
            </a:r>
            <a:r>
              <a:rPr lang="en-US" sz="3000" dirty="0">
                <a:latin typeface="Arial" panose="020B0604020202020204" pitchFamily="34" charset="0"/>
                <a:cs typeface="Arial" panose="020B0604020202020204" pitchFamily="34" charset="0"/>
              </a:rPr>
              <a:t>= </a:t>
            </a:r>
            <a:r>
              <a:rPr lang="en-US" sz="3000" dirty="0" smtClean="0"/>
              <a:t>∠</a:t>
            </a:r>
            <a:r>
              <a:rPr lang="en-US" sz="3000" dirty="0" smtClean="0">
                <a:latin typeface="Arial" panose="020B0604020202020204" pitchFamily="34" charset="0"/>
                <a:cs typeface="Arial" panose="020B0604020202020204" pitchFamily="34" charset="0"/>
              </a:rPr>
              <a:t>ADC,</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BA </a:t>
            </a:r>
            <a:r>
              <a:rPr lang="en-US" sz="3000" dirty="0">
                <a:latin typeface="Arial" panose="020B0604020202020204" pitchFamily="34" charset="0"/>
                <a:cs typeface="Arial" panose="020B0604020202020204" pitchFamily="34" charset="0"/>
              </a:rPr>
              <a:t>= AD and BC = CD. Therefore the triangles are congruent (SAS).</a:t>
            </a:r>
            <a:endParaRPr lang="pt-BR" sz="3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979687"/>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latin typeface="Arial" panose="020B0604020202020204" pitchFamily="34" charset="0"/>
                <a:cs typeface="Arial" panose="020B0604020202020204" pitchFamily="34" charset="0"/>
              </a:rPr>
              <a:t>12.2 – Geometric Proof &amp; </a:t>
            </a:r>
            <a:r>
              <a:rPr lang="en-US" sz="3200" dirty="0" smtClean="0">
                <a:latin typeface="Arial" panose="020B0604020202020204" pitchFamily="34" charset="0"/>
                <a:cs typeface="Arial" panose="020B0604020202020204" pitchFamily="34" charset="0"/>
              </a:rPr>
              <a:t>Congruence</a:t>
            </a:r>
            <a:endParaRPr lang="en-GB" sz="3200" dirty="0" smtClean="0">
              <a:latin typeface="Arial" panose="020B0604020202020204" pitchFamily="34" charset="0"/>
              <a:cs typeface="Arial" panose="020B0604020202020204" pitchFamily="34" charset="0"/>
            </a:endParaRPr>
          </a:p>
        </p:txBody>
      </p:sp>
      <p:sp>
        <p:nvSpPr>
          <p:cNvPr id="21" name="Round Same Side Corner Rectangle 20">
            <a:hlinkClick r:id="rId3" action="ppaction://hlinkpres?slideindex=1&amp;slidetitle="/>
          </p:cNvPr>
          <p:cNvSpPr/>
          <p:nvPr/>
        </p:nvSpPr>
        <p:spPr>
          <a:xfrm>
            <a:off x="694530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8568952" cy="5481309"/>
              </a:xfrm>
              <a:prstGeom prst="rect">
                <a:avLst/>
              </a:prstGeom>
            </p:spPr>
            <p:txBody>
              <a:bodyPr wrap="square">
                <a:spAutoFit/>
              </a:bodyPr>
              <a:lstStyle/>
              <a:p>
                <a:pPr marL="457200" indent="-457200">
                  <a:spcAft>
                    <a:spcPts val="300"/>
                  </a:spcAft>
                  <a:buClr>
                    <a:srgbClr val="C00000"/>
                  </a:buClr>
                  <a:buFont typeface="+mj-lt"/>
                  <a:buAutoNum type="arabicPeriod" startAt="7"/>
                  <a:tabLst>
                    <a:tab pos="965200" algn="l"/>
                    <a:tab pos="2862263" algn="l"/>
                    <a:tab pos="4741863" algn="l"/>
                    <a:tab pos="6637338" algn="l"/>
                  </a:tabLst>
                </a:pPr>
                <a:r>
                  <a:rPr lang="en-US" sz="3000" dirty="0" smtClean="0">
                    <a:solidFill>
                      <a:srgbClr val="C00000"/>
                    </a:solidFill>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FG </a:t>
                </a:r>
                <a:r>
                  <a:rPr lang="en-US" sz="3000" dirty="0">
                    <a:latin typeface="Arial" panose="020B0604020202020204" pitchFamily="34" charset="0"/>
                    <a:cs typeface="Arial" panose="020B0604020202020204" pitchFamily="34" charset="0"/>
                  </a:rPr>
                  <a:t>= GH; EG is common; </a:t>
                </a:r>
                <a:r>
                  <a:rPr lang="en-US" sz="3000" dirty="0" smtClean="0"/>
                  <a:t>∠</a:t>
                </a:r>
                <a:r>
                  <a:rPr lang="en-US" sz="3000" dirty="0" smtClean="0">
                    <a:latin typeface="Arial" panose="020B0604020202020204" pitchFamily="34" charset="0"/>
                    <a:cs typeface="Arial" panose="020B0604020202020204" pitchFamily="34" charset="0"/>
                  </a:rPr>
                  <a:t>FEG = </a:t>
                </a:r>
                <a:r>
                  <a:rPr lang="en-US" sz="3000" dirty="0" smtClean="0"/>
                  <a:t>∠</a:t>
                </a:r>
                <a:r>
                  <a:rPr lang="en-US" sz="3000" dirty="0" smtClean="0">
                    <a:latin typeface="Arial" panose="020B0604020202020204" pitchFamily="34" charset="0"/>
                    <a:cs typeface="Arial" panose="020B0604020202020204" pitchFamily="34" charset="0"/>
                  </a:rPr>
                  <a:t>GEH = 	90°. Therefore </a:t>
                </a:r>
                <a:r>
                  <a:rPr lang="en-US" sz="3000" dirty="0">
                    <a:latin typeface="Arial" panose="020B0604020202020204" pitchFamily="34" charset="0"/>
                    <a:cs typeface="Arial" panose="020B0604020202020204" pitchFamily="34" charset="0"/>
                  </a:rPr>
                  <a:t>the triangles are </a:t>
                </a:r>
                <a:r>
                  <a:rPr lang="en-US" sz="3000" dirty="0" smtClean="0">
                    <a:latin typeface="Arial" panose="020B0604020202020204" pitchFamily="34" charset="0"/>
                    <a:cs typeface="Arial" panose="020B0604020202020204" pitchFamily="34" charset="0"/>
                  </a:rPr>
                  <a:t>congruent 	(</a:t>
                </a:r>
                <a:r>
                  <a:rPr lang="en-US" sz="3000" dirty="0">
                    <a:latin typeface="Arial" panose="020B0604020202020204" pitchFamily="34" charset="0"/>
                    <a:cs typeface="Arial" panose="020B0604020202020204" pitchFamily="34" charset="0"/>
                  </a:rPr>
                  <a:t>RHS). </a:t>
                </a:r>
              </a:p>
              <a:p>
                <a:pPr marL="965200" lvl="2" indent="-508000">
                  <a:spcAft>
                    <a:spcPts val="300"/>
                  </a:spcAft>
                  <a:buClr>
                    <a:srgbClr val="C00000"/>
                  </a:buClr>
                  <a:buFont typeface="+mj-lt"/>
                  <a:buAutoNum type="alphaLcPeriod" startAt="2"/>
                  <a:tabLst>
                    <a:tab pos="1201738" algn="l"/>
                    <a:tab pos="2862263" algn="l"/>
                    <a:tab pos="4741863" algn="l"/>
                    <a:tab pos="6637338" algn="l"/>
                  </a:tabLst>
                </a:pPr>
                <a:r>
                  <a:rPr lang="en-US" sz="3000" dirty="0" smtClean="0">
                    <a:latin typeface="Arial" panose="020B0604020202020204" pitchFamily="34" charset="0"/>
                    <a:cs typeface="Arial" panose="020B0604020202020204" pitchFamily="34" charset="0"/>
                  </a:rPr>
                  <a:t>If </a:t>
                </a:r>
                <a:r>
                  <a:rPr lang="en-US" sz="3000" dirty="0">
                    <a:latin typeface="Arial" panose="020B0604020202020204" pitchFamily="34" charset="0"/>
                    <a:cs typeface="Arial" panose="020B0604020202020204" pitchFamily="34" charset="0"/>
                  </a:rPr>
                  <a:t>the triangles are congruent, then FE = EH, therefore FE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a:latin typeface="Cambria Math" panose="02040503050406030204" pitchFamily="18" charset="0"/>
                            <a:cs typeface="Arial" panose="020B0604020202020204" pitchFamily="34" charset="0"/>
                          </a:rPr>
                          <m:t>1</m:t>
                        </m:r>
                      </m:num>
                      <m:den>
                        <m:r>
                          <a:rPr lang="en-US" sz="3200">
                            <a:latin typeface="Cambria Math" panose="02040503050406030204" pitchFamily="18" charset="0"/>
                            <a:cs typeface="Arial" panose="020B0604020202020204" pitchFamily="34" charset="0"/>
                          </a:rPr>
                          <m:t>2</m:t>
                        </m:r>
                      </m:den>
                    </m:f>
                  </m:oMath>
                </a14:m>
                <a:r>
                  <a:rPr lang="en-US" sz="3000" dirty="0" err="1">
                    <a:latin typeface="Arial" panose="020B0604020202020204" pitchFamily="34" charset="0"/>
                    <a:cs typeface="Arial" panose="020B0604020202020204" pitchFamily="34" charset="0"/>
                  </a:rPr>
                  <a:t>FH</a:t>
                </a:r>
                <a:r>
                  <a:rPr lang="en-US" sz="3000" dirty="0">
                    <a:latin typeface="Arial" panose="020B0604020202020204" pitchFamily="34" charset="0"/>
                    <a:cs typeface="Arial" panose="020B0604020202020204" pitchFamily="34" charset="0"/>
                  </a:rPr>
                  <a:t>.</a:t>
                </a:r>
              </a:p>
              <a:p>
                <a:pPr marL="508000" indent="-508000">
                  <a:spcAft>
                    <a:spcPts val="300"/>
                  </a:spcAft>
                  <a:buClr>
                    <a:srgbClr val="C00000"/>
                  </a:buClr>
                  <a:buFont typeface="+mj-lt"/>
                  <a:buAutoNum type="arabicPeriod" startAt="7"/>
                  <a:tabLst>
                    <a:tab pos="1201738" algn="l"/>
                    <a:tab pos="2862263" algn="l"/>
                    <a:tab pos="4741863" algn="l"/>
                    <a:tab pos="6637338" algn="l"/>
                  </a:tabLst>
                </a:pPr>
                <a:r>
                  <a:rPr lang="en-US" sz="3000" dirty="0" smtClean="0">
                    <a:latin typeface="Arial" panose="020B0604020202020204" pitchFamily="34" charset="0"/>
                    <a:cs typeface="Arial" panose="020B0604020202020204" pitchFamily="34" charset="0"/>
                  </a:rPr>
                  <a:t>SM </a:t>
                </a:r>
                <a:r>
                  <a:rPr lang="en-US" sz="3000" dirty="0">
                    <a:latin typeface="Arial" panose="020B0604020202020204" pitchFamily="34" charset="0"/>
                    <a:cs typeface="Arial" panose="020B0604020202020204" pitchFamily="34" charset="0"/>
                  </a:rPr>
                  <a:t>is common, RS = ST; </a:t>
                </a:r>
                <a:r>
                  <a:rPr lang="en-US" sz="3000" dirty="0" smtClean="0"/>
                  <a:t>∠</a:t>
                </a:r>
                <a:r>
                  <a:rPr lang="en-US" sz="3000" dirty="0" smtClean="0">
                    <a:latin typeface="Arial" panose="020B0604020202020204" pitchFamily="34" charset="0"/>
                    <a:cs typeface="Arial" panose="020B0604020202020204" pitchFamily="34" charset="0"/>
                  </a:rPr>
                  <a:t>SMR </a:t>
                </a:r>
                <a:r>
                  <a:rPr lang="en-US" sz="3000" dirty="0">
                    <a:latin typeface="Arial" panose="020B0604020202020204" pitchFamily="34" charset="0"/>
                    <a:cs typeface="Arial" panose="020B0604020202020204" pitchFamily="34" charset="0"/>
                  </a:rPr>
                  <a:t>= </a:t>
                </a:r>
                <a:r>
                  <a:rPr lang="en-US" sz="3000" dirty="0" smtClean="0"/>
                  <a:t>∠</a:t>
                </a:r>
                <a:r>
                  <a:rPr lang="en-US" sz="3000" dirty="0" smtClean="0">
                    <a:latin typeface="Arial" panose="020B0604020202020204" pitchFamily="34" charset="0"/>
                    <a:cs typeface="Arial" panose="020B0604020202020204" pitchFamily="34" charset="0"/>
                  </a:rPr>
                  <a:t>SMT </a:t>
                </a:r>
                <a:r>
                  <a:rPr lang="en-US" sz="3000" dirty="0">
                    <a:latin typeface="Arial" panose="020B0604020202020204" pitchFamily="34" charset="0"/>
                    <a:cs typeface="Arial" panose="020B0604020202020204" pitchFamily="34" charset="0"/>
                  </a:rPr>
                  <a:t>= 90°. Therefore triangles RSM and MST are congruent (RHS</a:t>
                </a:r>
                <a:r>
                  <a:rPr lang="en-US" sz="3000" dirty="0" smtClean="0">
                    <a:latin typeface="Arial" panose="020B0604020202020204" pitchFamily="34" charset="0"/>
                    <a:cs typeface="Arial" panose="020B0604020202020204" pitchFamily="34" charset="0"/>
                  </a:rPr>
                  <a:t>).</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If </a:t>
                </a:r>
                <a:r>
                  <a:rPr lang="en-US" sz="3000" dirty="0">
                    <a:latin typeface="Arial" panose="020B0604020202020204" pitchFamily="34" charset="0"/>
                    <a:cs typeface="Arial" panose="020B0604020202020204" pitchFamily="34" charset="0"/>
                  </a:rPr>
                  <a:t>the triangles are congruent, then RM and MT are the same length and the line SM bisects the base.</a:t>
                </a:r>
                <a:endParaRPr lang="pt-BR" sz="30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8568952" cy="5481309"/>
              </a:xfrm>
              <a:prstGeom prst="rect">
                <a:avLst/>
              </a:prstGeom>
              <a:blipFill rotWithShape="0">
                <a:blip r:embed="rId4"/>
                <a:stretch>
                  <a:fillRect l="-1422" t="-1446" r="-1920" b="-2447"/>
                </a:stretch>
              </a:blipFill>
            </p:spPr>
            <p:txBody>
              <a:bodyPr/>
              <a:lstStyle/>
              <a:p>
                <a:r>
                  <a:rPr lang="en-US">
                    <a:noFill/>
                  </a:rPr>
                  <a:t> </a:t>
                </a:r>
              </a:p>
            </p:txBody>
          </p:sp>
        </mc:Fallback>
      </mc:AlternateContent>
    </p:spTree>
    <p:extLst>
      <p:ext uri="{BB962C8B-B14F-4D97-AF65-F5344CB8AC3E}">
        <p14:creationId xmlns:p14="http://schemas.microsoft.com/office/powerpoint/2010/main" val="1683074326"/>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76DD945F-B7B0-4691-A0D0-E2EAD6DA23B3}">
  <ds:schemaRefs>
    <ds:schemaRef ds:uri="http://schemas.openxmlformats.org/package/2006/metadata/core-propertie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183496</TotalTime>
  <Words>924</Words>
  <Application>Microsoft Office PowerPoint</Application>
  <PresentationFormat>On-screen Show (4:3)</PresentationFormat>
  <Paragraphs>319</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Cambria Math</vt:lpstr>
      <vt:lpstr>Lucida Sans Unicode</vt:lpstr>
      <vt:lpstr>Times New Roman</vt:lpstr>
      <vt:lpstr>Verdana</vt:lpstr>
      <vt:lpstr>Wingdings 2</vt:lpstr>
      <vt:lpstr>Wingdings 3</vt:lpstr>
      <vt:lpstr>Enderoth</vt:lpstr>
      <vt:lpstr>PowerPoint Presentation</vt:lpstr>
      <vt:lpstr>12 - Prior knowledge check</vt:lpstr>
      <vt:lpstr>12 - Prior knowledge check</vt:lpstr>
      <vt:lpstr>12.1 - Congruence</vt:lpstr>
      <vt:lpstr>12.1 - Congruence</vt:lpstr>
      <vt:lpstr>12.1 - Congruence</vt:lpstr>
      <vt:lpstr>12.2 – Geometric Proof &amp; Congruence</vt:lpstr>
      <vt:lpstr>12.2 – Geometric Proof &amp; Congruence</vt:lpstr>
      <vt:lpstr>12.2 – Geometric Proof &amp; Congruence</vt:lpstr>
      <vt:lpstr>12.2 – Geometric Proof &amp; Congruence</vt:lpstr>
      <vt:lpstr>12.2 – Geometric Proof &amp; Congruence</vt:lpstr>
      <vt:lpstr>12.2 – Geometric Proof &amp; Congruence</vt:lpstr>
      <vt:lpstr>12.2 – Geometric Proof &amp; Congruence</vt:lpstr>
      <vt:lpstr>12.3 – Similarity</vt:lpstr>
      <vt:lpstr>12.3 – Similarity</vt:lpstr>
      <vt:lpstr>12.3 – Similarity</vt:lpstr>
      <vt:lpstr>12.3 – Similarity</vt:lpstr>
      <vt:lpstr>12.4 – More Similarity</vt:lpstr>
      <vt:lpstr>12.4 – More Similarity</vt:lpstr>
      <vt:lpstr>12.4 – More Similarity</vt:lpstr>
      <vt:lpstr>12.5 – Similarity in 3D Solids</vt:lpstr>
      <vt:lpstr>12.5 – Similarity in 3D Solids</vt:lpstr>
      <vt:lpstr>12.5 – Similarity in 3D Solids</vt:lpstr>
      <vt:lpstr>12 – Problem Solving</vt:lpstr>
      <vt:lpstr>12 – Problem Solving</vt:lpstr>
      <vt:lpstr>12 – Check Up</vt:lpstr>
      <vt:lpstr>12 – Check Up</vt:lpstr>
      <vt:lpstr>12 – Check Up</vt:lpstr>
      <vt:lpstr>12 – Strengthen</vt:lpstr>
      <vt:lpstr>12 – Strengthen</vt:lpstr>
      <vt:lpstr>12 – Strengthen</vt:lpstr>
      <vt:lpstr>12 – Strengthen</vt:lpstr>
      <vt:lpstr>12 – Strengthen</vt:lpstr>
      <vt:lpstr>12 – Strengthen</vt:lpstr>
      <vt:lpstr>12 – Strengthen</vt:lpstr>
      <vt:lpstr>12 – Extend</vt:lpstr>
      <vt:lpstr>12 – Extend</vt:lpstr>
      <vt:lpstr>12 – Extend</vt:lpstr>
      <vt:lpstr>12 – Extend</vt:lpstr>
      <vt:lpstr>12 – Extend</vt:lpstr>
      <vt:lpstr>12 – Unit Test</vt:lpstr>
    </vt:vector>
  </TitlesOfParts>
  <Manager>Enderoth</Manager>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09 - Mathematics - Unit 12 - Answers</dc:title>
  <dc:subject>Travel and Tourism</dc:subject>
  <dc:creator>Enderoth</dc:creator>
  <cp:keywords>Year 09 - Mathematics - Unit 12 - Answers</cp:keywords>
  <cp:lastModifiedBy>Enderoth</cp:lastModifiedBy>
  <cp:revision>5069</cp:revision>
  <cp:lastPrinted>2014-01-22T18:25:48Z</cp:lastPrinted>
  <dcterms:created xsi:type="dcterms:W3CDTF">2008-03-12T11:01:44Z</dcterms:created>
  <dcterms:modified xsi:type="dcterms:W3CDTF">2018-11-29T18:26:18Z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